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34"/>
  </p:notesMasterIdLst>
  <p:sldIdLst>
    <p:sldId id="2030" r:id="rId2"/>
    <p:sldId id="2033" r:id="rId3"/>
    <p:sldId id="2006" r:id="rId4"/>
    <p:sldId id="2034" r:id="rId5"/>
    <p:sldId id="2037" r:id="rId6"/>
    <p:sldId id="2036" r:id="rId7"/>
    <p:sldId id="2038" r:id="rId8"/>
    <p:sldId id="2039" r:id="rId9"/>
    <p:sldId id="2041" r:id="rId10"/>
    <p:sldId id="2042" r:id="rId11"/>
    <p:sldId id="2043" r:id="rId12"/>
    <p:sldId id="2044" r:id="rId13"/>
    <p:sldId id="2045" r:id="rId14"/>
    <p:sldId id="2046" r:id="rId15"/>
    <p:sldId id="2047" r:id="rId16"/>
    <p:sldId id="2064" r:id="rId17"/>
    <p:sldId id="2048" r:id="rId18"/>
    <p:sldId id="2049" r:id="rId19"/>
    <p:sldId id="2050" r:id="rId20"/>
    <p:sldId id="2051" r:id="rId21"/>
    <p:sldId id="2052" r:id="rId22"/>
    <p:sldId id="2053" r:id="rId23"/>
    <p:sldId id="2054" r:id="rId24"/>
    <p:sldId id="2055" r:id="rId25"/>
    <p:sldId id="2056" r:id="rId26"/>
    <p:sldId id="2057" r:id="rId27"/>
    <p:sldId id="2058" r:id="rId28"/>
    <p:sldId id="2059" r:id="rId29"/>
    <p:sldId id="2060" r:id="rId30"/>
    <p:sldId id="2062" r:id="rId31"/>
    <p:sldId id="2061" r:id="rId32"/>
    <p:sldId id="2063" r:id="rId3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B9BD5"/>
    <a:srgbClr val="F32F7F"/>
    <a:srgbClr val="57C3F2"/>
    <a:srgbClr val="000000"/>
    <a:srgbClr val="020006"/>
    <a:srgbClr val="3B1F4D"/>
    <a:srgbClr val="00B8DB"/>
    <a:srgbClr val="EC72A5"/>
    <a:srgbClr val="2D1E42"/>
    <a:srgbClr val="583F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4" autoAdjust="0"/>
    <p:restoredTop sz="96202" autoAdjust="0"/>
  </p:normalViewPr>
  <p:slideViewPr>
    <p:cSldViewPr snapToObjects="1">
      <p:cViewPr>
        <p:scale>
          <a:sx n="60" d="100"/>
          <a:sy n="60" d="100"/>
        </p:scale>
        <p:origin x="2586" y="42"/>
      </p:cViewPr>
      <p:guideLst>
        <p:guide orient="horz" pos="3120"/>
        <p:guide pos="2160"/>
      </p:guideLst>
    </p:cSldViewPr>
  </p:slideViewPr>
  <p:notesTextViewPr>
    <p:cViewPr>
      <p:scale>
        <a:sx n="100" d="100"/>
        <a:sy n="100" d="100"/>
      </p:scale>
      <p:origin x="0" y="0"/>
    </p:cViewPr>
  </p:notesTextViewPr>
  <p:sorterViewPr>
    <p:cViewPr>
      <p:scale>
        <a:sx n="156" d="100"/>
        <a:sy n="156" d="100"/>
      </p:scale>
      <p:origin x="0" y="0"/>
    </p:cViewPr>
  </p:sorterViewPr>
  <p:notesViewPr>
    <p:cSldViewPr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7/14/2020</a:t>
            </a:fld>
            <a:endParaRPr lang="en-US" dirty="0"/>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02244" rtl="0" eaLnBrk="1" latinLnBrk="0" hangingPunct="1">
      <a:defRPr sz="1056" kern="1200">
        <a:solidFill>
          <a:schemeClr val="tx1"/>
        </a:solidFill>
        <a:latin typeface="Calibri Light"/>
        <a:ea typeface="+mn-ea"/>
        <a:cs typeface="+mn-cs"/>
      </a:defRPr>
    </a:lvl1pPr>
    <a:lvl2pPr marL="402244" algn="l" defTabSz="402244" rtl="0" eaLnBrk="1" latinLnBrk="0" hangingPunct="1">
      <a:defRPr sz="1056" kern="1200">
        <a:solidFill>
          <a:schemeClr val="tx1"/>
        </a:solidFill>
        <a:latin typeface="Calibri Light"/>
        <a:ea typeface="+mn-ea"/>
        <a:cs typeface="+mn-cs"/>
      </a:defRPr>
    </a:lvl2pPr>
    <a:lvl3pPr marL="804488" algn="l" defTabSz="402244" rtl="0" eaLnBrk="1" latinLnBrk="0" hangingPunct="1">
      <a:defRPr sz="1056" kern="1200">
        <a:solidFill>
          <a:schemeClr val="tx1"/>
        </a:solidFill>
        <a:latin typeface="Calibri Light"/>
        <a:ea typeface="+mn-ea"/>
        <a:cs typeface="+mn-cs"/>
      </a:defRPr>
    </a:lvl3pPr>
    <a:lvl4pPr marL="1206732" algn="l" defTabSz="402244" rtl="0" eaLnBrk="1" latinLnBrk="0" hangingPunct="1">
      <a:defRPr sz="1056" kern="1200">
        <a:solidFill>
          <a:schemeClr val="tx1"/>
        </a:solidFill>
        <a:latin typeface="Calibri Light"/>
        <a:ea typeface="+mn-ea"/>
        <a:cs typeface="+mn-cs"/>
      </a:defRPr>
    </a:lvl4pPr>
    <a:lvl5pPr marL="1608977" algn="l" defTabSz="402244" rtl="0" eaLnBrk="1" latinLnBrk="0" hangingPunct="1">
      <a:defRPr sz="1056" kern="1200">
        <a:solidFill>
          <a:schemeClr val="tx1"/>
        </a:solidFill>
        <a:latin typeface="Calibri Light"/>
        <a:ea typeface="+mn-ea"/>
        <a:cs typeface="+mn-cs"/>
      </a:defRPr>
    </a:lvl5pPr>
    <a:lvl6pPr marL="2011220" algn="l" defTabSz="402244" rtl="0" eaLnBrk="1" latinLnBrk="0" hangingPunct="1">
      <a:defRPr sz="1056" kern="1200">
        <a:solidFill>
          <a:schemeClr val="tx1"/>
        </a:solidFill>
        <a:latin typeface="+mn-lt"/>
        <a:ea typeface="+mn-ea"/>
        <a:cs typeface="+mn-cs"/>
      </a:defRPr>
    </a:lvl6pPr>
    <a:lvl7pPr marL="2413465" algn="l" defTabSz="402244" rtl="0" eaLnBrk="1" latinLnBrk="0" hangingPunct="1">
      <a:defRPr sz="1056" kern="1200">
        <a:solidFill>
          <a:schemeClr val="tx1"/>
        </a:solidFill>
        <a:latin typeface="+mn-lt"/>
        <a:ea typeface="+mn-ea"/>
        <a:cs typeface="+mn-cs"/>
      </a:defRPr>
    </a:lvl7pPr>
    <a:lvl8pPr marL="2815709" algn="l" defTabSz="402244" rtl="0" eaLnBrk="1" latinLnBrk="0" hangingPunct="1">
      <a:defRPr sz="1056" kern="1200">
        <a:solidFill>
          <a:schemeClr val="tx1"/>
        </a:solidFill>
        <a:latin typeface="+mn-lt"/>
        <a:ea typeface="+mn-ea"/>
        <a:cs typeface="+mn-cs"/>
      </a:defRPr>
    </a:lvl8pPr>
    <a:lvl9pPr marL="3217952" algn="l" defTabSz="402244" rtl="0" eaLnBrk="1" latinLnBrk="0" hangingPunct="1">
      <a:defRPr sz="10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2359025" y="1143000"/>
            <a:ext cx="212407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46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37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98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37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98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973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69186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217229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6933495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9715378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3071082" y="9890946"/>
            <a:ext cx="7782463" cy="2641140"/>
          </a:xfrm>
          <a:prstGeom prst="rect">
            <a:avLst/>
          </a:prstGeom>
        </p:spPr>
      </p:pic>
      <p:pic>
        <p:nvPicPr>
          <p:cNvPr id="3" name="Picture 2">
            <a:extLst>
              <a:ext uri="{FF2B5EF4-FFF2-40B4-BE49-F238E27FC236}">
                <a16:creationId xmlns:a16="http://schemas.microsoft.com/office/drawing/2014/main" xmlns=""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240221" y="10070465"/>
            <a:ext cx="7782463" cy="2641140"/>
          </a:xfrm>
          <a:prstGeom prst="rect">
            <a:avLst/>
          </a:prstGeom>
        </p:spPr>
      </p:pic>
      <p:pic>
        <p:nvPicPr>
          <p:cNvPr id="4" name="Picture 3">
            <a:extLst>
              <a:ext uri="{FF2B5EF4-FFF2-40B4-BE49-F238E27FC236}">
                <a16:creationId xmlns:a16="http://schemas.microsoft.com/office/drawing/2014/main" xmlns=""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2680482" y="10262980"/>
            <a:ext cx="7782463" cy="2641140"/>
          </a:xfrm>
          <a:prstGeom prst="rect">
            <a:avLst/>
          </a:prstGeom>
        </p:spPr>
      </p:pic>
      <p:pic>
        <p:nvPicPr>
          <p:cNvPr id="5" name="Picture 4">
            <a:extLst>
              <a:ext uri="{FF2B5EF4-FFF2-40B4-BE49-F238E27FC236}">
                <a16:creationId xmlns:a16="http://schemas.microsoft.com/office/drawing/2014/main" xmlns=""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89597" y="9537614"/>
            <a:ext cx="7782463" cy="2641140"/>
          </a:xfrm>
          <a:prstGeom prst="rect">
            <a:avLst/>
          </a:prstGeom>
        </p:spPr>
      </p:pic>
    </p:spTree>
    <p:extLst>
      <p:ext uri="{BB962C8B-B14F-4D97-AF65-F5344CB8AC3E}">
        <p14:creationId xmlns:p14="http://schemas.microsoft.com/office/powerpoint/2010/main" val="116480040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05" name="Picture Placeholder 7">
            <a:extLst>
              <a:ext uri="{FF2B5EF4-FFF2-40B4-BE49-F238E27FC236}">
                <a16:creationId xmlns:a16="http://schemas.microsoft.com/office/drawing/2014/main" xmlns="" id="{D851280D-BC02-F747-A729-4286B65D062E}"/>
              </a:ext>
            </a:extLst>
          </p:cNvPr>
          <p:cNvSpPr>
            <a:spLocks noGrp="1"/>
          </p:cNvSpPr>
          <p:nvPr>
            <p:ph type="pic" sz="quarter" idx="25"/>
          </p:nvPr>
        </p:nvSpPr>
        <p:spPr>
          <a:xfrm>
            <a:off x="758873" y="1481274"/>
            <a:ext cx="2329269" cy="6416469"/>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5208978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8820" y="-7447907"/>
            <a:ext cx="11929311" cy="22365443"/>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52966147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2346927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55327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3191037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21045935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8193229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07903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18075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7/14/2020</a:t>
            </a:fld>
            <a:endParaRPr 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416318775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3980"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AppScolar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072217" y="729977"/>
            <a:ext cx="2757810" cy="4404851"/>
          </a:xfrm>
          <a:prstGeom prst="rect">
            <a:avLst/>
          </a:prstGeom>
        </p:spPr>
      </p:pic>
      <p:sp>
        <p:nvSpPr>
          <p:cNvPr id="1880" name="Rectangle 1879"/>
          <p:cNvSpPr/>
          <p:nvPr/>
        </p:nvSpPr>
        <p:spPr>
          <a:xfrm>
            <a:off x="2549573" y="3089695"/>
            <a:ext cx="1946227" cy="310909"/>
          </a:xfrm>
          <a:prstGeom prst="rect">
            <a:avLst/>
          </a:prstGeom>
          <a:solidFill>
            <a:srgbClr val="F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81" name="Rectangle 1880"/>
          <p:cNvSpPr/>
          <p:nvPr/>
        </p:nvSpPr>
        <p:spPr>
          <a:xfrm>
            <a:off x="2698083" y="3259167"/>
            <a:ext cx="1461833" cy="20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169" name="TextBox 1168"/>
          <p:cNvSpPr txBox="1"/>
          <p:nvPr/>
        </p:nvSpPr>
        <p:spPr>
          <a:xfrm>
            <a:off x="2590800" y="3075801"/>
            <a:ext cx="1847088" cy="276999"/>
          </a:xfrm>
          <a:prstGeom prst="rect">
            <a:avLst/>
          </a:prstGeom>
          <a:noFill/>
        </p:spPr>
        <p:txBody>
          <a:bodyPr wrap="square" rtlCol="0">
            <a:spAutoFit/>
          </a:bodyPr>
          <a:lstStyle/>
          <a:p>
            <a:pPr algn="ctr"/>
            <a:r>
              <a:rPr lang="en-US" sz="1200" b="1" spc="69" dirty="0">
                <a:solidFill>
                  <a:schemeClr val="bg1"/>
                </a:solidFill>
                <a:latin typeface="Lato" panose="020F0502020204030203" pitchFamily="34" charset="0"/>
                <a:ea typeface="Lato" panose="020F0502020204030203" pitchFamily="34" charset="0"/>
                <a:cs typeface="Lato" panose="020F0502020204030203" pitchFamily="34" charset="0"/>
              </a:rPr>
              <a:t>Gestion de </a:t>
            </a:r>
            <a:r>
              <a:rPr lang="en-US" sz="1200" b="1" spc="69" dirty="0" err="1">
                <a:solidFill>
                  <a:schemeClr val="bg1"/>
                </a:solidFill>
                <a:latin typeface="Lato" panose="020F0502020204030203" pitchFamily="34" charset="0"/>
                <a:ea typeface="Lato" panose="020F0502020204030203" pitchFamily="34" charset="0"/>
                <a:cs typeface="Lato" panose="020F0502020204030203" pitchFamily="34" charset="0"/>
              </a:rPr>
              <a:t>scolarité</a:t>
            </a:r>
            <a:r>
              <a:rPr lang="en-US" sz="1200" b="1" spc="69"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8" name="TextBox 1169">
            <a:extLst>
              <a:ext uri="{FF2B5EF4-FFF2-40B4-BE49-F238E27FC236}">
                <a16:creationId xmlns:a16="http://schemas.microsoft.com/office/drawing/2014/main" xmlns="" id="{16C327ED-6ACF-4A2D-BDD8-9BB8275E3FDB}"/>
              </a:ext>
            </a:extLst>
          </p:cNvPr>
          <p:cNvSpPr txBox="1"/>
          <p:nvPr/>
        </p:nvSpPr>
        <p:spPr>
          <a:xfrm>
            <a:off x="568132" y="1967653"/>
            <a:ext cx="6001964" cy="707886"/>
          </a:xfrm>
          <a:prstGeom prst="rect">
            <a:avLst/>
          </a:prstGeom>
          <a:noFill/>
        </p:spPr>
        <p:txBody>
          <a:bodyPr wrap="none" rtlCol="0">
            <a:spAutoFit/>
          </a:bodyPr>
          <a:lstStyle/>
          <a:p>
            <a:pPr algn="ctr"/>
            <a:r>
              <a:rPr lang="en-US" sz="4000" b="1" spc="550" dirty="0">
                <a:latin typeface="Montserrat" pitchFamily="2" charset="77"/>
                <a:ea typeface="Nunito Black" charset="0"/>
                <a:cs typeface="Nunito Black" charset="0"/>
              </a:rPr>
              <a:t>Rapport de </a:t>
            </a:r>
            <a:r>
              <a:rPr lang="en-US" sz="4000" b="1" spc="550" dirty="0" err="1">
                <a:latin typeface="Montserrat" pitchFamily="2" charset="77"/>
                <a:ea typeface="Nunito Black" charset="0"/>
                <a:cs typeface="Nunito Black" charset="0"/>
              </a:rPr>
              <a:t>projet</a:t>
            </a:r>
            <a:endParaRPr lang="en-US" sz="4000" b="1" spc="550" dirty="0">
              <a:latin typeface="Montserrat" pitchFamily="2" charset="77"/>
              <a:ea typeface="Nunito Black" charset="0"/>
              <a:cs typeface="Nunito Black" charset="0"/>
            </a:endParaRPr>
          </a:p>
        </p:txBody>
      </p:sp>
      <p:sp>
        <p:nvSpPr>
          <p:cNvPr id="12" name="TextBox 9">
            <a:extLst>
              <a:ext uri="{FF2B5EF4-FFF2-40B4-BE49-F238E27FC236}">
                <a16:creationId xmlns:a16="http://schemas.microsoft.com/office/drawing/2014/main" xmlns="" id="{C0038A59-FAD8-424A-8A56-A498A0CF0961}"/>
              </a:ext>
            </a:extLst>
          </p:cNvPr>
          <p:cNvSpPr txBox="1"/>
          <p:nvPr/>
        </p:nvSpPr>
        <p:spPr>
          <a:xfrm>
            <a:off x="845623" y="6515959"/>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Shape 2916">
            <a:extLst>
              <a:ext uri="{FF2B5EF4-FFF2-40B4-BE49-F238E27FC236}">
                <a16:creationId xmlns:a16="http://schemas.microsoft.com/office/drawing/2014/main" xmlns="" id="{D80EB43C-50E8-44D9-BD9B-0ADDB9D70267}"/>
              </a:ext>
            </a:extLst>
          </p:cNvPr>
          <p:cNvSpPr/>
          <p:nvPr/>
        </p:nvSpPr>
        <p:spPr>
          <a:xfrm>
            <a:off x="581824" y="6625724"/>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9">
            <a:extLst>
              <a:ext uri="{FF2B5EF4-FFF2-40B4-BE49-F238E27FC236}">
                <a16:creationId xmlns:a16="http://schemas.microsoft.com/office/drawing/2014/main" xmlns="" id="{02216339-D04C-4C2A-A8FE-E4D917357B8C}"/>
              </a:ext>
            </a:extLst>
          </p:cNvPr>
          <p:cNvSpPr txBox="1"/>
          <p:nvPr/>
        </p:nvSpPr>
        <p:spPr>
          <a:xfrm>
            <a:off x="845623" y="6902470"/>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xmlns="" id="{F2DE105F-79F6-4621-BBE4-9EABF55756F4}"/>
              </a:ext>
            </a:extLst>
          </p:cNvPr>
          <p:cNvSpPr/>
          <p:nvPr/>
        </p:nvSpPr>
        <p:spPr>
          <a:xfrm>
            <a:off x="581824" y="7012235"/>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xmlns="" id="{FF819EF3-AFF3-4AF3-8844-8679277B3322}"/>
              </a:ext>
            </a:extLst>
          </p:cNvPr>
          <p:cNvSpPr txBox="1"/>
          <p:nvPr/>
        </p:nvSpPr>
        <p:spPr>
          <a:xfrm>
            <a:off x="845623" y="6129448"/>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xmlns="" id="{34E1F2DD-936E-4657-9E49-82F253D36DED}"/>
              </a:ext>
            </a:extLst>
          </p:cNvPr>
          <p:cNvSpPr/>
          <p:nvPr/>
        </p:nvSpPr>
        <p:spPr>
          <a:xfrm>
            <a:off x="581824" y="6239213"/>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8" name="Image 17">
            <a:extLst>
              <a:ext uri="{FF2B5EF4-FFF2-40B4-BE49-F238E27FC236}">
                <a16:creationId xmlns:a16="http://schemas.microsoft.com/office/drawing/2014/main" xmlns="" id="{68401639-BF5A-4436-A025-8B61DCF94EED}"/>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9" name="Image 18">
            <a:extLst>
              <a:ext uri="{FF2B5EF4-FFF2-40B4-BE49-F238E27FC236}">
                <a16:creationId xmlns:a16="http://schemas.microsoft.com/office/drawing/2014/main" xmlns="" id="{94B6BD37-5B36-45D8-8BD0-3BFEDD5E7FF9}"/>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ZoneTexte 3">
            <a:extLst>
              <a:ext uri="{FF2B5EF4-FFF2-40B4-BE49-F238E27FC236}">
                <a16:creationId xmlns:a16="http://schemas.microsoft.com/office/drawing/2014/main" xmlns="" id="{86F093BF-83A8-4A4B-9EDC-A7865AC50EF4}"/>
              </a:ext>
            </a:extLst>
          </p:cNvPr>
          <p:cNvSpPr txBox="1"/>
          <p:nvPr/>
        </p:nvSpPr>
        <p:spPr>
          <a:xfrm>
            <a:off x="1435309" y="4114672"/>
            <a:ext cx="4267609" cy="1323439"/>
          </a:xfrm>
          <a:prstGeom prst="rect">
            <a:avLst/>
          </a:prstGeom>
          <a:noFill/>
        </p:spPr>
        <p:txBody>
          <a:bodyPr wrap="square" rtlCol="0">
            <a:spAutoFit/>
          </a:bodyPr>
          <a:lstStyle/>
          <a:p>
            <a:pPr algn="ctr"/>
            <a:r>
              <a:rPr lang="fr-FR" sz="1600" dirty="0"/>
              <a:t>Ingénierie des Systèmes d’Information </a:t>
            </a:r>
          </a:p>
          <a:p>
            <a:pPr algn="ctr"/>
            <a:r>
              <a:rPr lang="fr-FR" sz="1600" dirty="0"/>
              <a:t>-3ème année-</a:t>
            </a:r>
          </a:p>
          <a:p>
            <a:pPr algn="ctr"/>
            <a:r>
              <a:rPr lang="fr-FR" sz="1600" dirty="0" err="1"/>
              <a:t>SupMTI</a:t>
            </a:r>
            <a:r>
              <a:rPr lang="fr-FR" sz="1600" dirty="0"/>
              <a:t> Oujda</a:t>
            </a:r>
          </a:p>
          <a:p>
            <a:pPr algn="ctr"/>
            <a:endParaRPr lang="fr-FR" sz="1600" dirty="0"/>
          </a:p>
          <a:p>
            <a:pPr algn="ctr"/>
            <a:endParaRPr lang="fr-FR" sz="1600" dirty="0"/>
          </a:p>
        </p:txBody>
      </p:sp>
      <p:sp>
        <p:nvSpPr>
          <p:cNvPr id="20" name="TextBox 9">
            <a:extLst>
              <a:ext uri="{FF2B5EF4-FFF2-40B4-BE49-F238E27FC236}">
                <a16:creationId xmlns:a16="http://schemas.microsoft.com/office/drawing/2014/main" xmlns="" id="{FF819EF3-AFF3-4AF3-8844-8679277B3322}"/>
              </a:ext>
            </a:extLst>
          </p:cNvPr>
          <p:cNvSpPr txBox="1"/>
          <p:nvPr/>
        </p:nvSpPr>
        <p:spPr>
          <a:xfrm>
            <a:off x="4327132" y="5740870"/>
            <a:ext cx="2417712" cy="369332"/>
          </a:xfrm>
          <a:prstGeom prst="rect">
            <a:avLst/>
          </a:prstGeom>
          <a:noFill/>
        </p:spPr>
        <p:txBody>
          <a:bodyPr wrap="square" rtlCol="0">
            <a:spAutoFit/>
          </a:bodyPr>
          <a:lstStyle/>
          <a:p>
            <a:r>
              <a:rPr lang="fr-FR"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Encadré</a:t>
            </a:r>
            <a:r>
              <a:rPr lang="en-US"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 par: </a:t>
            </a:r>
            <a:endParaRPr lang="en-US" sz="1600"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1" name="TextBox 9">
            <a:extLst>
              <a:ext uri="{FF2B5EF4-FFF2-40B4-BE49-F238E27FC236}">
                <a16:creationId xmlns:a16="http://schemas.microsoft.com/office/drawing/2014/main" xmlns="" id="{FF819EF3-AFF3-4AF3-8844-8679277B3322}"/>
              </a:ext>
            </a:extLst>
          </p:cNvPr>
          <p:cNvSpPr txBox="1"/>
          <p:nvPr/>
        </p:nvSpPr>
        <p:spPr>
          <a:xfrm>
            <a:off x="4352670" y="6331395"/>
            <a:ext cx="2417712" cy="369332"/>
          </a:xfrm>
          <a:prstGeom prst="rect">
            <a:avLst/>
          </a:prstGeom>
          <a:noFill/>
        </p:spPr>
        <p:txBody>
          <a:bodyPr wrap="square" rtlCol="0">
            <a:spAutoFit/>
          </a:bodyPr>
          <a:lstStyle/>
          <a:p>
            <a:r>
              <a:rPr lang="en-US"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Sâad</a:t>
            </a:r>
            <a:r>
              <a:rPr lang="en-US"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Boukhrouf</a:t>
            </a:r>
            <a:endPar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2" name="Shape 2916">
            <a:extLst>
              <a:ext uri="{FF2B5EF4-FFF2-40B4-BE49-F238E27FC236}">
                <a16:creationId xmlns:a16="http://schemas.microsoft.com/office/drawing/2014/main" xmlns="" id="{34E1F2DD-936E-4657-9E49-82F253D36DED}"/>
              </a:ext>
            </a:extLst>
          </p:cNvPr>
          <p:cNvSpPr/>
          <p:nvPr/>
        </p:nvSpPr>
        <p:spPr>
          <a:xfrm>
            <a:off x="4192371" y="6464008"/>
            <a:ext cx="155997" cy="152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4" name="TextBox 9">
            <a:extLst>
              <a:ext uri="{FF2B5EF4-FFF2-40B4-BE49-F238E27FC236}">
                <a16:creationId xmlns:a16="http://schemas.microsoft.com/office/drawing/2014/main" xmlns="" id="{02216339-D04C-4C2A-A8FE-E4D917357B8C}"/>
              </a:ext>
            </a:extLst>
          </p:cNvPr>
          <p:cNvSpPr txBox="1"/>
          <p:nvPr/>
        </p:nvSpPr>
        <p:spPr>
          <a:xfrm>
            <a:off x="2514816" y="7946862"/>
            <a:ext cx="2417712" cy="400110"/>
          </a:xfrm>
          <a:prstGeom prst="rect">
            <a:avLst/>
          </a:prstGeom>
          <a:noFill/>
        </p:spPr>
        <p:txBody>
          <a:bodyPr wrap="square" rtlCol="0">
            <a:spAutoFit/>
          </a:bodyPr>
          <a:lstStyle/>
          <a:p>
            <a:r>
              <a:rPr lang="en-US" sz="2000" spc="600"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2019/2020</a:t>
            </a:r>
          </a:p>
        </p:txBody>
      </p:sp>
      <p:sp>
        <p:nvSpPr>
          <p:cNvPr id="23" name="TextBox 9">
            <a:extLst>
              <a:ext uri="{FF2B5EF4-FFF2-40B4-BE49-F238E27FC236}">
                <a16:creationId xmlns:a16="http://schemas.microsoft.com/office/drawing/2014/main" xmlns="" id="{FF819EF3-AFF3-4AF3-8844-8679277B3322}"/>
              </a:ext>
            </a:extLst>
          </p:cNvPr>
          <p:cNvSpPr txBox="1"/>
          <p:nvPr/>
        </p:nvSpPr>
        <p:spPr>
          <a:xfrm>
            <a:off x="858115" y="5712159"/>
            <a:ext cx="2417712" cy="369332"/>
          </a:xfrm>
          <a:prstGeom prst="rect">
            <a:avLst/>
          </a:prstGeom>
          <a:noFill/>
        </p:spPr>
        <p:txBody>
          <a:bodyPr wrap="square" rtlCol="0">
            <a:spAutoFit/>
          </a:bodyPr>
          <a:lstStyle/>
          <a:p>
            <a:r>
              <a:rPr lang="en-US" b="1" dirty="0" err="1">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Réalisé</a:t>
            </a:r>
            <a:r>
              <a:rPr lang="en-US"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 par: </a:t>
            </a:r>
            <a:endParaRPr lang="en-US" sz="1600"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xmlns="" id="{F13AE262-37F6-4403-826F-5BA38E362B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402581" y="2316367"/>
            <a:ext cx="1626271" cy="1622926"/>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2105125" y="2667000"/>
            <a:ext cx="4186947" cy="738664"/>
          </a:xfrm>
          <a:prstGeom prst="rect">
            <a:avLst/>
          </a:prstGeom>
          <a:noFill/>
        </p:spPr>
        <p:txBody>
          <a:bodyPr wrap="square" rtlCol="0">
            <a:spAutoFit/>
          </a:bodyPr>
          <a:lstStyle/>
          <a:p>
            <a:pPr algn="just"/>
            <a:r>
              <a:rPr lang="fr-FR" sz="1400" dirty="0"/>
              <a:t>	</a:t>
            </a:r>
            <a:r>
              <a:rPr lang="fr-FR" sz="1400" b="1" i="1" u="sng" dirty="0" err="1"/>
              <a:t>JFoenix</a:t>
            </a:r>
            <a:r>
              <a:rPr lang="fr-FR" sz="1400" dirty="0"/>
              <a:t> est une bibliothèque java open source, qui implémente Google </a:t>
            </a:r>
            <a:r>
              <a:rPr lang="fr-FR" sz="1400" dirty="0" err="1"/>
              <a:t>Material</a:t>
            </a:r>
            <a:r>
              <a:rPr lang="fr-FR" sz="1400" dirty="0"/>
              <a:t> Design à l'aide de composants java. </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613653" y="5029200"/>
            <a:ext cx="4186947" cy="4185761"/>
          </a:xfrm>
          <a:prstGeom prst="rect">
            <a:avLst/>
          </a:prstGeom>
          <a:noFill/>
        </p:spPr>
        <p:txBody>
          <a:bodyPr wrap="square" rtlCol="0">
            <a:spAutoFit/>
          </a:bodyPr>
          <a:lstStyle/>
          <a:p>
            <a:pPr algn="just"/>
            <a:r>
              <a:rPr lang="fr-FR" sz="1400" dirty="0"/>
              <a:t>	</a:t>
            </a:r>
            <a:r>
              <a:rPr lang="fr-FR" sz="1400" b="1" i="1" u="sng" dirty="0"/>
              <a:t>UML</a:t>
            </a:r>
            <a:r>
              <a:rPr lang="fr-FR" sz="1400" dirty="0"/>
              <a:t> : abréviation de </a:t>
            </a:r>
            <a:r>
              <a:rPr lang="fr-FR" sz="1400" dirty="0" err="1"/>
              <a:t>Unified</a:t>
            </a:r>
            <a:r>
              <a:rPr lang="fr-FR" sz="1400" dirty="0"/>
              <a:t> Modeling </a:t>
            </a:r>
            <a:r>
              <a:rPr lang="fr-FR" sz="1400" dirty="0" err="1"/>
              <a:t>Language</a:t>
            </a:r>
            <a:r>
              <a:rPr lang="fr-FR" sz="1400" dirty="0"/>
              <a:t>, est un langage de modélisation normalisé consistant en un ensemble intégré de diagrammes, développé pour aider les développeurs de systèmes et de logiciels à spécifier, visualiser, construire et documenter les artefacts de systèmes logiciels, ainsi que pour la modélisation métier et autres. Systèmes non logiciels. </a:t>
            </a:r>
          </a:p>
          <a:p>
            <a:pPr algn="just"/>
            <a:r>
              <a:rPr lang="fr-FR" sz="1400" dirty="0"/>
              <a:t>Le langage UML représente un ensemble de meilleures pratiques d'ingénierie qui ont fait leurs preuves dans la modélisation de systèmes vastes et complexes. Le langage UML est une partie très importante du développement de logiciels orientés objet et du processus de développement logiciel. Le langage UML utilise principalement des notations graphiques pour exprimer la conception de projets logiciels. L'utilisation du langage UML aide les équipes de projet à communiquer, à explorer les conceptions potentielles et à valider.</a:t>
            </a:r>
          </a:p>
        </p:txBody>
      </p:sp>
      <p:sp>
        <p:nvSpPr>
          <p:cNvPr id="14" name="TextBox 22">
            <a:extLst>
              <a:ext uri="{FF2B5EF4-FFF2-40B4-BE49-F238E27FC236}">
                <a16:creationId xmlns:a16="http://schemas.microsoft.com/office/drawing/2014/main" xmlns="" id="{DBB44305-68DF-44E3-8A3E-310BDE0CE9DB}"/>
              </a:ext>
            </a:extLst>
          </p:cNvPr>
          <p:cNvSpPr txBox="1"/>
          <p:nvPr/>
        </p:nvSpPr>
        <p:spPr>
          <a:xfrm>
            <a:off x="1075617" y="4304102"/>
            <a:ext cx="4697825"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Langage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modélisation</a:t>
            </a:r>
            <a:r>
              <a:rPr lang="en-US" sz="1600" b="1" u="sng" spc="113" dirty="0">
                <a:solidFill>
                  <a:schemeClr val="tx2"/>
                </a:solidFill>
                <a:latin typeface="Montserrat Bold"/>
                <a:ea typeface="Nunito Bold" charset="0"/>
                <a:cs typeface="Nunito Bold" charset="0"/>
              </a:rPr>
              <a:t> (conception)</a:t>
            </a:r>
          </a:p>
        </p:txBody>
      </p:sp>
      <p:pic>
        <p:nvPicPr>
          <p:cNvPr id="5" name="Image 4">
            <a:extLst>
              <a:ext uri="{FF2B5EF4-FFF2-40B4-BE49-F238E27FC236}">
                <a16:creationId xmlns:a16="http://schemas.microsoft.com/office/drawing/2014/main" xmlns="" id="{19DD2837-773A-4A9E-9624-BCD15B13EC5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 y="2470191"/>
            <a:ext cx="1809376" cy="1357816"/>
          </a:xfrm>
          <a:prstGeom prst="rect">
            <a:avLst/>
          </a:prstGeom>
        </p:spPr>
      </p:pic>
      <p:pic>
        <p:nvPicPr>
          <p:cNvPr id="9" name="Image 8">
            <a:extLst>
              <a:ext uri="{FF2B5EF4-FFF2-40B4-BE49-F238E27FC236}">
                <a16:creationId xmlns:a16="http://schemas.microsoft.com/office/drawing/2014/main" xmlns="" id="{D87CA78F-9B88-4C15-BE36-55D14BF449B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6392" y="4191000"/>
            <a:ext cx="536608" cy="536608"/>
          </a:xfrm>
          <a:prstGeom prst="rect">
            <a:avLst/>
          </a:prstGeom>
        </p:spPr>
      </p:pic>
      <p:pic>
        <p:nvPicPr>
          <p:cNvPr id="21" name="Picture 22">
            <a:extLst>
              <a:ext uri="{FF2B5EF4-FFF2-40B4-BE49-F238E27FC236}">
                <a16:creationId xmlns:a16="http://schemas.microsoft.com/office/drawing/2014/main" xmlns="" id="{BC152F82-A257-4051-B662-1612DF06AF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875006">
            <a:off x="4913785" y="6292293"/>
            <a:ext cx="1426922" cy="1412033"/>
          </a:xfrm>
          <a:prstGeom prst="rect">
            <a:avLst/>
          </a:prstGeom>
        </p:spPr>
      </p:pic>
      <p:pic>
        <p:nvPicPr>
          <p:cNvPr id="22" name="Picture 8">
            <a:extLst>
              <a:ext uri="{FF2B5EF4-FFF2-40B4-BE49-F238E27FC236}">
                <a16:creationId xmlns:a16="http://schemas.microsoft.com/office/drawing/2014/main" xmlns="" id="{86641086-0B28-4B55-9368-71A79199EB41}"/>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48530" y="5586730"/>
            <a:ext cx="1880870" cy="1880870"/>
          </a:xfrm>
          <a:prstGeom prst="rect">
            <a:avLst/>
          </a:prstGeom>
          <a:noFill/>
          <a:ln>
            <a:noFill/>
          </a:ln>
        </p:spPr>
      </p:pic>
    </p:spTree>
    <p:extLst>
      <p:ext uri="{BB962C8B-B14F-4D97-AF65-F5344CB8AC3E}">
        <p14:creationId xmlns:p14="http://schemas.microsoft.com/office/powerpoint/2010/main" val="379098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1">
            <a:extLst>
              <a:ext uri="{FF2B5EF4-FFF2-40B4-BE49-F238E27FC236}">
                <a16:creationId xmlns:a16="http://schemas.microsoft.com/office/drawing/2014/main" xmlns="" id="{7DA78E0B-F3B4-4C9F-B7BD-F3E8CB6733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5075115" y="5817751"/>
            <a:ext cx="1626271" cy="1127109"/>
          </a:xfrm>
          <a:prstGeom prst="rect">
            <a:avLst/>
          </a:prstGeom>
        </p:spPr>
      </p:pic>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2053948" y="1981200"/>
            <a:ext cx="3965852" cy="2523768"/>
          </a:xfrm>
          <a:prstGeom prst="rect">
            <a:avLst/>
          </a:prstGeom>
          <a:noFill/>
        </p:spPr>
        <p:txBody>
          <a:bodyPr wrap="square" rtlCol="0">
            <a:spAutoFit/>
          </a:bodyPr>
          <a:lstStyle/>
          <a:p>
            <a:pPr algn="just"/>
            <a:r>
              <a:rPr lang="fr-FR" sz="1400" dirty="0"/>
              <a:t>	</a:t>
            </a:r>
            <a:r>
              <a:rPr lang="fr-FR" sz="1400" b="1" i="1" u="sng" dirty="0"/>
              <a:t>Merise</a:t>
            </a:r>
            <a:r>
              <a:rPr lang="fr-FR" dirty="0"/>
              <a:t>  : </a:t>
            </a:r>
            <a:r>
              <a:rPr lang="fr-FR" sz="1400" dirty="0"/>
              <a:t>est une méthode d'analyse, de conception du projet informatique. </a:t>
            </a:r>
          </a:p>
          <a:p>
            <a:pPr algn="just"/>
            <a:r>
              <a:rPr lang="fr-FR" sz="1400" dirty="0"/>
              <a:t>Merise a été très utilisée dans les années 1970 et 1980 pour l'informatisation massive des organisations. Cette méthode reste adaptée pour la gestion des projets internes aux organisations, se limitant à un domaine précis. Elle est en revanche moins adaptée aux projets transverses aux organisations, qui gèrent le plus souvent des informations à caractère sociétal (environnemental et social) avec des parties prenantes .</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677383" y="5267236"/>
            <a:ext cx="4250209" cy="2893100"/>
          </a:xfrm>
          <a:prstGeom prst="rect">
            <a:avLst/>
          </a:prstGeom>
          <a:noFill/>
        </p:spPr>
        <p:txBody>
          <a:bodyPr wrap="square" rtlCol="0">
            <a:spAutoFit/>
          </a:bodyPr>
          <a:lstStyle/>
          <a:p>
            <a:pPr algn="just"/>
            <a:r>
              <a:rPr lang="fr-FR" sz="1400" dirty="0"/>
              <a:t>	</a:t>
            </a:r>
            <a:r>
              <a:rPr lang="fr-FR" sz="1400" b="1" i="1" u="sng" dirty="0"/>
              <a:t>SQL Server Management Studio</a:t>
            </a:r>
            <a:r>
              <a:rPr lang="fr-FR" sz="1400" dirty="0"/>
              <a:t> (SSMS) est un environnement intégré   permettant de gérer toute infrastructure SQL, de SQL Server à Azure SQL </a:t>
            </a:r>
            <a:r>
              <a:rPr lang="fr-FR" sz="1400" dirty="0" err="1"/>
              <a:t>Database</a:t>
            </a:r>
            <a:r>
              <a:rPr lang="fr-FR" sz="1400" dirty="0"/>
              <a:t>.  SSMS fournit des outils pour configurer, surveiller et administrer des instances de SQL Server et des bases de données. Utilisez SSMS pour déployer, surveiller et mettre à niveau les composants de la couche de données utilisés par vos applications, ainsi que pour générer des requêtes et des scripts.</a:t>
            </a:r>
          </a:p>
          <a:p>
            <a:pPr algn="just"/>
            <a:r>
              <a:rPr lang="fr-FR" sz="1400" dirty="0"/>
              <a:t>Utilisez SSMS pour interroger, concevoir et gérer vos bases de données et vos entrepôts de données, où qu'ils se trouvent - sur votre ordinateur local ou dans le cloud.</a:t>
            </a:r>
          </a:p>
        </p:txBody>
      </p:sp>
      <p:sp>
        <p:nvSpPr>
          <p:cNvPr id="14" name="TextBox 22">
            <a:extLst>
              <a:ext uri="{FF2B5EF4-FFF2-40B4-BE49-F238E27FC236}">
                <a16:creationId xmlns:a16="http://schemas.microsoft.com/office/drawing/2014/main" xmlns="" id="{DBB44305-68DF-44E3-8A3E-310BDE0CE9DB}"/>
              </a:ext>
            </a:extLst>
          </p:cNvPr>
          <p:cNvSpPr txBox="1"/>
          <p:nvPr/>
        </p:nvSpPr>
        <p:spPr>
          <a:xfrm>
            <a:off x="1075617" y="4605694"/>
            <a:ext cx="5377819"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IDE-Integrated Development Environment :</a:t>
            </a:r>
          </a:p>
        </p:txBody>
      </p:sp>
      <p:pic>
        <p:nvPicPr>
          <p:cNvPr id="17" name="Picture 20">
            <a:extLst>
              <a:ext uri="{FF2B5EF4-FFF2-40B4-BE49-F238E27FC236}">
                <a16:creationId xmlns:a16="http://schemas.microsoft.com/office/drawing/2014/main" xmlns="" id="{6979E46F-D6E7-4000-A55E-7EACDE9D8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1798921">
            <a:off x="512741" y="1941800"/>
            <a:ext cx="1565988" cy="1676037"/>
          </a:xfrm>
          <a:prstGeom prst="rect">
            <a:avLst/>
          </a:prstGeom>
        </p:spPr>
      </p:pic>
      <p:pic>
        <p:nvPicPr>
          <p:cNvPr id="4" name="Image 3">
            <a:extLst>
              <a:ext uri="{FF2B5EF4-FFF2-40B4-BE49-F238E27FC236}">
                <a16:creationId xmlns:a16="http://schemas.microsoft.com/office/drawing/2014/main" xmlns="" id="{58E866BA-A134-426A-9FED-CBA0F5C3666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3544" y="2142060"/>
            <a:ext cx="1315792" cy="1315792"/>
          </a:xfrm>
          <a:prstGeom prst="rect">
            <a:avLst/>
          </a:prstGeom>
        </p:spPr>
      </p:pic>
      <p:pic>
        <p:nvPicPr>
          <p:cNvPr id="8" name="Image 7">
            <a:extLst>
              <a:ext uri="{FF2B5EF4-FFF2-40B4-BE49-F238E27FC236}">
                <a16:creationId xmlns:a16="http://schemas.microsoft.com/office/drawing/2014/main" xmlns="" id="{1F048847-0EEC-49E6-AEE6-B7DD4C3A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208" y="5257800"/>
            <a:ext cx="1228571" cy="1257143"/>
          </a:xfrm>
          <a:prstGeom prst="rect">
            <a:avLst/>
          </a:prstGeom>
        </p:spPr>
      </p:pic>
      <p:pic>
        <p:nvPicPr>
          <p:cNvPr id="11" name="Image 10">
            <a:extLst>
              <a:ext uri="{FF2B5EF4-FFF2-40B4-BE49-F238E27FC236}">
                <a16:creationId xmlns:a16="http://schemas.microsoft.com/office/drawing/2014/main" xmlns="" id="{91A7536F-0184-4D43-9ACB-DD40C441C4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33400" y="4419600"/>
            <a:ext cx="580475" cy="580475"/>
          </a:xfrm>
          <a:prstGeom prst="rect">
            <a:avLst/>
          </a:prstGeom>
        </p:spPr>
      </p:pic>
      <p:pic>
        <p:nvPicPr>
          <p:cNvPr id="25" name="Picture 14">
            <a:extLst>
              <a:ext uri="{FF2B5EF4-FFF2-40B4-BE49-F238E27FC236}">
                <a16:creationId xmlns:a16="http://schemas.microsoft.com/office/drawing/2014/main" xmlns="" id="{253D0D20-1A58-4C2B-AAB9-D5DEFBE8F2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20778671">
            <a:off x="509971" y="8275966"/>
            <a:ext cx="1837131" cy="1310487"/>
          </a:xfrm>
          <a:prstGeom prst="rect">
            <a:avLst/>
          </a:prstGeom>
        </p:spPr>
      </p:pic>
      <p:pic>
        <p:nvPicPr>
          <p:cNvPr id="26" name="Image 25">
            <a:extLst>
              <a:ext uri="{FF2B5EF4-FFF2-40B4-BE49-F238E27FC236}">
                <a16:creationId xmlns:a16="http://schemas.microsoft.com/office/drawing/2014/main" xmlns="" id="{F091D3AF-8224-492B-AE69-F92912321B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8163067"/>
            <a:ext cx="1095238" cy="1133333"/>
          </a:xfrm>
          <a:prstGeom prst="rect">
            <a:avLst/>
          </a:prstGeom>
        </p:spPr>
      </p:pic>
      <p:sp>
        <p:nvSpPr>
          <p:cNvPr id="27" name="ZoneTexte 26">
            <a:extLst>
              <a:ext uri="{FF2B5EF4-FFF2-40B4-BE49-F238E27FC236}">
                <a16:creationId xmlns:a16="http://schemas.microsoft.com/office/drawing/2014/main" xmlns="" id="{9CCABB33-2353-4678-9565-7DB5B013BC07}"/>
              </a:ext>
            </a:extLst>
          </p:cNvPr>
          <p:cNvSpPr txBox="1"/>
          <p:nvPr/>
        </p:nvSpPr>
        <p:spPr>
          <a:xfrm>
            <a:off x="2209131" y="8265142"/>
            <a:ext cx="3918648" cy="1169551"/>
          </a:xfrm>
          <a:prstGeom prst="rect">
            <a:avLst/>
          </a:prstGeom>
          <a:noFill/>
        </p:spPr>
        <p:txBody>
          <a:bodyPr wrap="square" rtlCol="0">
            <a:spAutoFit/>
          </a:bodyPr>
          <a:lstStyle/>
          <a:p>
            <a:pPr algn="just"/>
            <a:r>
              <a:rPr lang="fr-FR" sz="1400" dirty="0"/>
              <a:t>	</a:t>
            </a:r>
            <a:r>
              <a:rPr lang="fr-FR" sz="1400" b="1" i="1" u="sng" dirty="0" err="1"/>
              <a:t>IntelliJ</a:t>
            </a:r>
            <a:r>
              <a:rPr lang="fr-FR" sz="1400" b="1" i="1" u="sng" dirty="0"/>
              <a:t> IDEA</a:t>
            </a:r>
            <a:r>
              <a:rPr lang="fr-FR" sz="1400" dirty="0"/>
              <a:t> également appelé « </a:t>
            </a:r>
            <a:r>
              <a:rPr lang="fr-FR" sz="1400" dirty="0" err="1"/>
              <a:t>IntelliJ</a:t>
            </a:r>
            <a:r>
              <a:rPr lang="fr-FR" sz="1400" dirty="0"/>
              <a:t> », « IDEA » ou « IDJ » est un environnement de développement intégré de technologie Java destiné au développement de logiciels informatiques. Il est développé par </a:t>
            </a:r>
            <a:r>
              <a:rPr lang="fr-FR" sz="1400" dirty="0" err="1"/>
              <a:t>JetBrains</a:t>
            </a:r>
            <a:r>
              <a:rPr lang="fr-FR" sz="1400" dirty="0"/>
              <a:t> (anciennement « </a:t>
            </a:r>
            <a:r>
              <a:rPr lang="fr-FR" sz="1400" dirty="0" err="1"/>
              <a:t>IntelliJ</a:t>
            </a:r>
            <a:r>
              <a:rPr lang="fr-FR" sz="1400" dirty="0"/>
              <a:t> »)</a:t>
            </a:r>
          </a:p>
        </p:txBody>
      </p:sp>
    </p:spTree>
    <p:extLst>
      <p:ext uri="{BB962C8B-B14F-4D97-AF65-F5344CB8AC3E}">
        <p14:creationId xmlns:p14="http://schemas.microsoft.com/office/powerpoint/2010/main" val="18964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685800" y="2004536"/>
            <a:ext cx="5867400" cy="954107"/>
          </a:xfrm>
          <a:prstGeom prst="rect">
            <a:avLst/>
          </a:prstGeom>
          <a:noFill/>
        </p:spPr>
        <p:txBody>
          <a:bodyPr wrap="square" rtlCol="0">
            <a:spAutoFit/>
          </a:bodyPr>
          <a:lstStyle/>
          <a:p>
            <a:r>
              <a:rPr lang="fr-FR" sz="1400" dirty="0"/>
              <a:t>et disponible en deux versions, l'une communautaire, open source, sous licence Apache 2 et  l'autre propriétaire, protégée par une licence commerciale. Tous deux supportent les langages de programmation Java, </a:t>
            </a:r>
            <a:r>
              <a:rPr lang="fr-FR" sz="1400" dirty="0" err="1"/>
              <a:t>Kotlin</a:t>
            </a:r>
            <a:r>
              <a:rPr lang="fr-FR" sz="1400" dirty="0"/>
              <a:t>, Groovy et Scala.</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685801" y="2971800"/>
            <a:ext cx="4114799" cy="1815882"/>
          </a:xfrm>
          <a:prstGeom prst="rect">
            <a:avLst/>
          </a:prstGeom>
          <a:noFill/>
        </p:spPr>
        <p:txBody>
          <a:bodyPr wrap="square" rtlCol="0">
            <a:spAutoFit/>
          </a:bodyPr>
          <a:lstStyle/>
          <a:p>
            <a:pPr algn="just"/>
            <a:r>
              <a:rPr lang="fr-FR" sz="1400" dirty="0"/>
              <a:t>	</a:t>
            </a:r>
            <a:r>
              <a:rPr lang="fr-FR" sz="1400" b="1" i="1" u="sng" dirty="0" err="1"/>
              <a:t>Scene</a:t>
            </a:r>
            <a:r>
              <a:rPr lang="fr-FR" sz="1400" b="1" i="1" u="sng" dirty="0"/>
              <a:t> Builder</a:t>
            </a:r>
            <a:r>
              <a:rPr lang="fr-FR" sz="1400" dirty="0"/>
              <a:t> est un outil interactif de conception d'interface graphique pour </a:t>
            </a:r>
            <a:r>
              <a:rPr lang="fr-FR" sz="1400" dirty="0" err="1"/>
              <a:t>JavaFX</a:t>
            </a:r>
            <a:r>
              <a:rPr lang="fr-FR" sz="1400" dirty="0"/>
              <a:t>. Créé par Oracle, il permet de construire rapidement des interfaces utilisateurs sans avoir besoin de (savoir) coder.</a:t>
            </a:r>
          </a:p>
          <a:p>
            <a:pPr algn="just"/>
            <a:r>
              <a:rPr lang="fr-FR" sz="1400" dirty="0"/>
              <a:t>Le logiciel est décliné en deux versions : l'une (8.x) destiné à </a:t>
            </a:r>
            <a:r>
              <a:rPr lang="fr-FR" sz="1400" dirty="0" err="1"/>
              <a:t>JavaFX</a:t>
            </a:r>
            <a:r>
              <a:rPr lang="fr-FR" sz="1400" dirty="0"/>
              <a:t> 8 et l'autre (9.0 et +) pour </a:t>
            </a:r>
            <a:r>
              <a:rPr lang="fr-FR" sz="1400" dirty="0" err="1"/>
              <a:t>JavaFX</a:t>
            </a:r>
            <a:r>
              <a:rPr lang="fr-FR" sz="1400" dirty="0"/>
              <a:t> 9 et plus. </a:t>
            </a:r>
          </a:p>
        </p:txBody>
      </p:sp>
      <p:pic>
        <p:nvPicPr>
          <p:cNvPr id="25" name="Picture 14">
            <a:extLst>
              <a:ext uri="{FF2B5EF4-FFF2-40B4-BE49-F238E27FC236}">
                <a16:creationId xmlns:a16="http://schemas.microsoft.com/office/drawing/2014/main" xmlns="" id="{253D0D20-1A58-4C2B-AAB9-D5DEFBE8F2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357571" y="5532766"/>
            <a:ext cx="1837131" cy="1310487"/>
          </a:xfrm>
          <a:prstGeom prst="rect">
            <a:avLst/>
          </a:prstGeom>
        </p:spPr>
      </p:pic>
      <p:sp>
        <p:nvSpPr>
          <p:cNvPr id="27" name="ZoneTexte 26">
            <a:extLst>
              <a:ext uri="{FF2B5EF4-FFF2-40B4-BE49-F238E27FC236}">
                <a16:creationId xmlns:a16="http://schemas.microsoft.com/office/drawing/2014/main" xmlns="" id="{9CCABB33-2353-4678-9565-7DB5B013BC07}"/>
              </a:ext>
            </a:extLst>
          </p:cNvPr>
          <p:cNvSpPr txBox="1"/>
          <p:nvPr/>
        </p:nvSpPr>
        <p:spPr>
          <a:xfrm>
            <a:off x="2056731" y="5521942"/>
            <a:ext cx="4216434" cy="1600438"/>
          </a:xfrm>
          <a:prstGeom prst="rect">
            <a:avLst/>
          </a:prstGeom>
          <a:noFill/>
        </p:spPr>
        <p:txBody>
          <a:bodyPr wrap="square" rtlCol="0">
            <a:spAutoFit/>
          </a:bodyPr>
          <a:lstStyle/>
          <a:p>
            <a:pPr algn="just"/>
            <a:r>
              <a:rPr lang="fr-FR" sz="1400" dirty="0"/>
              <a:t>	</a:t>
            </a:r>
            <a:r>
              <a:rPr lang="fr-FR" sz="1400" b="1" i="1" u="sng" dirty="0"/>
              <a:t>GIT</a:t>
            </a:r>
            <a:r>
              <a:rPr lang="fr-FR" sz="1400" dirty="0"/>
              <a:t> est un logiciel de gestion de versions décentralisé. C'est un logiciel libre créé par Linus </a:t>
            </a:r>
            <a:r>
              <a:rPr lang="fr-FR" sz="1400" dirty="0" err="1"/>
              <a:t>Torvalds</a:t>
            </a:r>
            <a:r>
              <a:rPr lang="fr-FR" sz="1400" dirty="0"/>
              <a:t>, auteur du noyau Linux, et distribué selon les termes de la licence publique générale GNU version 2.</a:t>
            </a:r>
          </a:p>
          <a:p>
            <a:pPr algn="just"/>
            <a:r>
              <a:rPr lang="fr-FR" sz="1400" dirty="0"/>
              <a:t> En 2016, il s’agit du logiciel de gestion de versions le plus populaire qui est utilisé par plus de douze millions de personnes.</a:t>
            </a:r>
          </a:p>
        </p:txBody>
      </p:sp>
      <p:pic>
        <p:nvPicPr>
          <p:cNvPr id="19" name="Image 18">
            <a:extLst>
              <a:ext uri="{FF2B5EF4-FFF2-40B4-BE49-F238E27FC236}">
                <a16:creationId xmlns:a16="http://schemas.microsoft.com/office/drawing/2014/main" xmlns="" id="{D8F204C9-002D-4E82-A830-DEB32645B1D0}"/>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4876800" y="3107690"/>
            <a:ext cx="1396365" cy="1235710"/>
          </a:xfrm>
          <a:prstGeom prst="rect">
            <a:avLst/>
          </a:prstGeom>
        </p:spPr>
      </p:pic>
      <p:pic>
        <p:nvPicPr>
          <p:cNvPr id="5" name="Image 4">
            <a:extLst>
              <a:ext uri="{FF2B5EF4-FFF2-40B4-BE49-F238E27FC236}">
                <a16:creationId xmlns:a16="http://schemas.microsoft.com/office/drawing/2014/main" xmlns="" id="{AAFFF452-4FDC-4872-82AF-15F0359FF3A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5800" y="4758780"/>
            <a:ext cx="575220" cy="575220"/>
          </a:xfrm>
          <a:prstGeom prst="rect">
            <a:avLst/>
          </a:prstGeom>
        </p:spPr>
      </p:pic>
      <p:sp>
        <p:nvSpPr>
          <p:cNvPr id="21" name="TextBox 22">
            <a:extLst>
              <a:ext uri="{FF2B5EF4-FFF2-40B4-BE49-F238E27FC236}">
                <a16:creationId xmlns:a16="http://schemas.microsoft.com/office/drawing/2014/main" xmlns="" id="{465753A3-DF41-4EB9-BF2E-695A056518CA}"/>
              </a:ext>
            </a:extLst>
          </p:cNvPr>
          <p:cNvSpPr txBox="1"/>
          <p:nvPr/>
        </p:nvSpPr>
        <p:spPr>
          <a:xfrm>
            <a:off x="1371600" y="4953000"/>
            <a:ext cx="1565621"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VCS :</a:t>
            </a:r>
          </a:p>
        </p:txBody>
      </p:sp>
      <p:pic>
        <p:nvPicPr>
          <p:cNvPr id="22" name="Image 21">
            <a:extLst>
              <a:ext uri="{FF2B5EF4-FFF2-40B4-BE49-F238E27FC236}">
                <a16:creationId xmlns:a16="http://schemas.microsoft.com/office/drawing/2014/main" xmlns="" id="{B2D5CDF3-AF9F-4521-9A64-BFF5A859E498}"/>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01687" y="5899161"/>
            <a:ext cx="1139825" cy="476250"/>
          </a:xfrm>
          <a:prstGeom prst="rect">
            <a:avLst/>
          </a:prstGeom>
          <a:noFill/>
          <a:ln>
            <a:noFill/>
          </a:ln>
        </p:spPr>
      </p:pic>
      <p:pic>
        <p:nvPicPr>
          <p:cNvPr id="24" name="Image 23" descr="GitHub — Wikipédia">
            <a:extLst>
              <a:ext uri="{FF2B5EF4-FFF2-40B4-BE49-F238E27FC236}">
                <a16:creationId xmlns:a16="http://schemas.microsoft.com/office/drawing/2014/main" xmlns="" id="{48A94AA7-421D-401D-9FB4-992138879599}"/>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104479" y="7239222"/>
            <a:ext cx="1372521" cy="1447578"/>
          </a:xfrm>
          <a:prstGeom prst="rect">
            <a:avLst/>
          </a:prstGeom>
          <a:noFill/>
          <a:ln>
            <a:noFill/>
          </a:ln>
        </p:spPr>
      </p:pic>
      <p:sp>
        <p:nvSpPr>
          <p:cNvPr id="28" name="ZoneTexte 27">
            <a:extLst>
              <a:ext uri="{FF2B5EF4-FFF2-40B4-BE49-F238E27FC236}">
                <a16:creationId xmlns:a16="http://schemas.microsoft.com/office/drawing/2014/main" xmlns="" id="{2D4FBF76-8E8F-4836-943C-F1C6D15CCA49}"/>
              </a:ext>
            </a:extLst>
          </p:cNvPr>
          <p:cNvSpPr txBox="1"/>
          <p:nvPr/>
        </p:nvSpPr>
        <p:spPr>
          <a:xfrm>
            <a:off x="567292" y="7354431"/>
            <a:ext cx="4580417" cy="2246769"/>
          </a:xfrm>
          <a:prstGeom prst="rect">
            <a:avLst/>
          </a:prstGeom>
          <a:noFill/>
        </p:spPr>
        <p:txBody>
          <a:bodyPr wrap="square" rtlCol="0">
            <a:spAutoFit/>
          </a:bodyPr>
          <a:lstStyle/>
          <a:p>
            <a:pPr algn="just"/>
            <a:r>
              <a:rPr lang="fr-FR" sz="1400" dirty="0"/>
              <a:t>	</a:t>
            </a:r>
            <a:r>
              <a:rPr lang="fr-FR" sz="1400" b="1" i="1" u="sng" dirty="0"/>
              <a:t>GitHub</a:t>
            </a:r>
            <a:r>
              <a:rPr lang="fr-FR" sz="1400" dirty="0"/>
              <a:t> est un service web d'hébergement et de gestion de développement de logiciels,     utilisant le logiciel de gestion de versions Git. Ce site est développé en Ruby on Rails et Erlang par Chris </a:t>
            </a:r>
            <a:r>
              <a:rPr lang="fr-FR" sz="1400" dirty="0" err="1"/>
              <a:t>Wanstrath</a:t>
            </a:r>
            <a:r>
              <a:rPr lang="fr-FR" sz="1400" dirty="0"/>
              <a:t>, PJ </a:t>
            </a:r>
            <a:r>
              <a:rPr lang="fr-FR" sz="1400" dirty="0" err="1"/>
              <a:t>Hyett</a:t>
            </a:r>
            <a:r>
              <a:rPr lang="fr-FR" sz="1400" dirty="0"/>
              <a:t> et Tom Preston-Werner. GitHub propose des comptes professionnels payants, ainsi que des comptes gratuits pour les projets de logiciels libres. Le site assure également un contrôle d'accès et des fonctionnalités destinées à la collaboration comme le suivi des bugs, les demandes de fonctionnalités, la gestion de tâches et un wiki pour chaque projet. </a:t>
            </a:r>
          </a:p>
        </p:txBody>
      </p:sp>
    </p:spTree>
    <p:extLst>
      <p:ext uri="{BB962C8B-B14F-4D97-AF65-F5344CB8AC3E}">
        <p14:creationId xmlns:p14="http://schemas.microsoft.com/office/powerpoint/2010/main" val="19465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5" name="Image 4">
            <a:extLst>
              <a:ext uri="{FF2B5EF4-FFF2-40B4-BE49-F238E27FC236}">
                <a16:creationId xmlns:a16="http://schemas.microsoft.com/office/drawing/2014/main" xmlns="" id="{AAFFF452-4FDC-4872-82AF-15F0359FF3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5800" y="2057400"/>
            <a:ext cx="575220" cy="575220"/>
          </a:xfrm>
          <a:prstGeom prst="rect">
            <a:avLst/>
          </a:prstGeom>
        </p:spPr>
      </p:pic>
      <p:sp>
        <p:nvSpPr>
          <p:cNvPr id="21" name="TextBox 22">
            <a:extLst>
              <a:ext uri="{FF2B5EF4-FFF2-40B4-BE49-F238E27FC236}">
                <a16:creationId xmlns:a16="http://schemas.microsoft.com/office/drawing/2014/main" xmlns="" id="{465753A3-DF41-4EB9-BF2E-695A056518CA}"/>
              </a:ext>
            </a:extLst>
          </p:cNvPr>
          <p:cNvSpPr txBox="1"/>
          <p:nvPr/>
        </p:nvSpPr>
        <p:spPr>
          <a:xfrm>
            <a:off x="1371600" y="2251620"/>
            <a:ext cx="3291286"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de communication:</a:t>
            </a:r>
          </a:p>
        </p:txBody>
      </p:sp>
      <p:pic>
        <p:nvPicPr>
          <p:cNvPr id="23" name="Picture 21">
            <a:extLst>
              <a:ext uri="{FF2B5EF4-FFF2-40B4-BE49-F238E27FC236}">
                <a16:creationId xmlns:a16="http://schemas.microsoft.com/office/drawing/2014/main" xmlns="" id="{17B18000-C29E-4D18-B928-21FB9C78E5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472446" y="3352800"/>
            <a:ext cx="1386314" cy="929282"/>
          </a:xfrm>
          <a:prstGeom prst="rect">
            <a:avLst/>
          </a:prstGeom>
        </p:spPr>
      </p:pic>
      <p:pic>
        <p:nvPicPr>
          <p:cNvPr id="26" name="Image 25">
            <a:extLst>
              <a:ext uri="{FF2B5EF4-FFF2-40B4-BE49-F238E27FC236}">
                <a16:creationId xmlns:a16="http://schemas.microsoft.com/office/drawing/2014/main" xmlns="" id="{F320A0A6-A78A-4FAF-A112-6F7D189D8F25}"/>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7734" y="3232288"/>
            <a:ext cx="1194435" cy="1170305"/>
          </a:xfrm>
          <a:prstGeom prst="rect">
            <a:avLst/>
          </a:prstGeom>
          <a:noFill/>
          <a:ln>
            <a:noFill/>
          </a:ln>
        </p:spPr>
      </p:pic>
      <p:sp>
        <p:nvSpPr>
          <p:cNvPr id="29" name="ZoneTexte 28">
            <a:extLst>
              <a:ext uri="{FF2B5EF4-FFF2-40B4-BE49-F238E27FC236}">
                <a16:creationId xmlns:a16="http://schemas.microsoft.com/office/drawing/2014/main" xmlns="" id="{EE85D9B7-E213-4431-9FD4-6EC1DB5B8305}"/>
              </a:ext>
            </a:extLst>
          </p:cNvPr>
          <p:cNvSpPr txBox="1"/>
          <p:nvPr/>
        </p:nvSpPr>
        <p:spPr>
          <a:xfrm>
            <a:off x="1787625" y="3056682"/>
            <a:ext cx="4460775" cy="1384995"/>
          </a:xfrm>
          <a:prstGeom prst="rect">
            <a:avLst/>
          </a:prstGeom>
          <a:noFill/>
        </p:spPr>
        <p:txBody>
          <a:bodyPr wrap="square" rtlCol="0">
            <a:spAutoFit/>
          </a:bodyPr>
          <a:lstStyle/>
          <a:p>
            <a:pPr algn="just"/>
            <a:r>
              <a:rPr lang="fr-FR" sz="1400" dirty="0"/>
              <a:t>	</a:t>
            </a:r>
            <a:r>
              <a:rPr lang="fr-FR" sz="1400" b="1" i="1" u="sng" dirty="0"/>
              <a:t>Discord</a:t>
            </a:r>
            <a:r>
              <a:rPr lang="fr-FR" sz="1400" dirty="0"/>
              <a:t> : est un logiciel propriétaire gratuit de </a:t>
            </a:r>
            <a:r>
              <a:rPr lang="fr-FR" sz="1400" dirty="0" err="1"/>
              <a:t>VoIP</a:t>
            </a:r>
            <a:r>
              <a:rPr lang="fr-FR" sz="1400" dirty="0"/>
              <a:t> conçu initialement pour les communautés de joueurs. Il fonctionne sur les systèmes d’exploitations Windows, </a:t>
            </a:r>
            <a:r>
              <a:rPr lang="fr-FR" sz="1400" dirty="0" err="1"/>
              <a:t>macOS</a:t>
            </a:r>
            <a:r>
              <a:rPr lang="fr-FR" sz="1400" dirty="0"/>
              <a:t>, Linux, Android, iOS ainsi que sur les navigateurs web. La plateforme comptabilise le 21 juillet 2019 plus de 250 millions d'utilisateurs.</a:t>
            </a:r>
          </a:p>
        </p:txBody>
      </p:sp>
      <p:sp>
        <p:nvSpPr>
          <p:cNvPr id="30" name="ZoneTexte 29">
            <a:extLst>
              <a:ext uri="{FF2B5EF4-FFF2-40B4-BE49-F238E27FC236}">
                <a16:creationId xmlns:a16="http://schemas.microsoft.com/office/drawing/2014/main" xmlns="" id="{9AF6D348-5299-4641-A3AB-82B637C17721}"/>
              </a:ext>
            </a:extLst>
          </p:cNvPr>
          <p:cNvSpPr txBox="1"/>
          <p:nvPr/>
        </p:nvSpPr>
        <p:spPr>
          <a:xfrm>
            <a:off x="457200" y="4787205"/>
            <a:ext cx="4943253" cy="954107"/>
          </a:xfrm>
          <a:prstGeom prst="rect">
            <a:avLst/>
          </a:prstGeom>
          <a:noFill/>
        </p:spPr>
        <p:txBody>
          <a:bodyPr wrap="square" rtlCol="0">
            <a:spAutoFit/>
          </a:bodyPr>
          <a:lstStyle/>
          <a:p>
            <a:pPr algn="just"/>
            <a:r>
              <a:rPr lang="fr-FR" sz="1400" dirty="0"/>
              <a:t>	</a:t>
            </a:r>
            <a:r>
              <a:rPr lang="fr-FR" sz="1400" b="1" i="1" u="sng" dirty="0"/>
              <a:t>TeamViewer</a:t>
            </a:r>
            <a:r>
              <a:rPr lang="fr-FR" sz="1400" dirty="0"/>
              <a:t> : est un logiciel propriétaire de télémaintenance disposant de fonctions de bureau à distance, de téléadministration, de conférence en ligne et de transfert de fichiers.</a:t>
            </a:r>
          </a:p>
        </p:txBody>
      </p:sp>
      <p:pic>
        <p:nvPicPr>
          <p:cNvPr id="31" name="Image 30" descr="Télécharger TeamViewer gratuit | Clubic">
            <a:extLst>
              <a:ext uri="{FF2B5EF4-FFF2-40B4-BE49-F238E27FC236}">
                <a16:creationId xmlns:a16="http://schemas.microsoft.com/office/drawing/2014/main" xmlns="" id="{B77AD9BF-D247-4F73-9A31-4CCA713D4EF0}"/>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00453" y="4838596"/>
            <a:ext cx="800100" cy="695325"/>
          </a:xfrm>
          <a:prstGeom prst="rect">
            <a:avLst/>
          </a:prstGeom>
          <a:noFill/>
          <a:ln>
            <a:noFill/>
          </a:ln>
        </p:spPr>
      </p:pic>
    </p:spTree>
    <p:extLst>
      <p:ext uri="{BB962C8B-B14F-4D97-AF65-F5344CB8AC3E}">
        <p14:creationId xmlns:p14="http://schemas.microsoft.com/office/powerpoint/2010/main" val="355000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8851" y="4231083"/>
            <a:ext cx="69281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4</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836851"/>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conception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est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effet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cruciale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indispensable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quand</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veut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élaborer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Conception &amp; Analyse.</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1965531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3" name="Image 2">
            <a:extLst>
              <a:ext uri="{FF2B5EF4-FFF2-40B4-BE49-F238E27FC236}">
                <a16:creationId xmlns:a16="http://schemas.microsoft.com/office/drawing/2014/main" xmlns="" id="{163E32C9-FB53-4241-9821-8D150F6A5FE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200000">
            <a:off x="-201103" y="3532694"/>
            <a:ext cx="7174048" cy="4962963"/>
          </a:xfrm>
          <a:prstGeom prst="rect">
            <a:avLst/>
          </a:prstGeom>
        </p:spPr>
      </p:pic>
      <p:sp>
        <p:nvSpPr>
          <p:cNvPr id="8" name="TextBox 22">
            <a:extLst>
              <a:ext uri="{FF2B5EF4-FFF2-40B4-BE49-F238E27FC236}">
                <a16:creationId xmlns:a16="http://schemas.microsoft.com/office/drawing/2014/main" xmlns="" id="{45608E79-4B53-49FE-9049-E1461079FE87}"/>
              </a:ext>
            </a:extLst>
          </p:cNvPr>
          <p:cNvSpPr txBox="1"/>
          <p:nvPr/>
        </p:nvSpPr>
        <p:spPr>
          <a:xfrm>
            <a:off x="1219200" y="1946820"/>
            <a:ext cx="2861424"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Classe</a:t>
            </a:r>
            <a:r>
              <a:rPr lang="en-US" sz="1600" b="1" u="sng" spc="113" dirty="0">
                <a:solidFill>
                  <a:schemeClr val="tx2"/>
                </a:solidFill>
                <a:latin typeface="Montserrat Bold"/>
                <a:ea typeface="Nunito Bold" charset="0"/>
                <a:cs typeface="Nunito Bold" charset="0"/>
              </a:rPr>
              <a:t> :</a:t>
            </a:r>
          </a:p>
        </p:txBody>
      </p:sp>
      <p:pic>
        <p:nvPicPr>
          <p:cNvPr id="5" name="Image 4">
            <a:extLst>
              <a:ext uri="{FF2B5EF4-FFF2-40B4-BE49-F238E27FC236}">
                <a16:creationId xmlns:a16="http://schemas.microsoft.com/office/drawing/2014/main" xmlns="" id="{44890522-2DC2-46FF-96BC-D47D72858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905000"/>
            <a:ext cx="457200" cy="457200"/>
          </a:xfrm>
          <a:prstGeom prst="rect">
            <a:avLst/>
          </a:prstGeom>
        </p:spPr>
      </p:pic>
    </p:spTree>
    <p:extLst>
      <p:ext uri="{BB962C8B-B14F-4D97-AF65-F5344CB8AC3E}">
        <p14:creationId xmlns:p14="http://schemas.microsoft.com/office/powerpoint/2010/main" val="74041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8" name="TextBox 22">
            <a:extLst>
              <a:ext uri="{FF2B5EF4-FFF2-40B4-BE49-F238E27FC236}">
                <a16:creationId xmlns:a16="http://schemas.microsoft.com/office/drawing/2014/main" xmlns="" id="{45608E79-4B53-49FE-9049-E1461079FE87}"/>
              </a:ext>
            </a:extLst>
          </p:cNvPr>
          <p:cNvSpPr txBox="1"/>
          <p:nvPr/>
        </p:nvSpPr>
        <p:spPr>
          <a:xfrm>
            <a:off x="1219200" y="1946820"/>
            <a:ext cx="4082080"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des </a:t>
            </a:r>
            <a:r>
              <a:rPr lang="en-US" sz="1600" b="1" u="sng" spc="113" dirty="0" err="1">
                <a:solidFill>
                  <a:schemeClr val="tx2"/>
                </a:solidFill>
                <a:latin typeface="Montserrat Bold"/>
                <a:ea typeface="Nunito Bold" charset="0"/>
                <a:cs typeface="Nunito Bold" charset="0"/>
              </a:rPr>
              <a:t>cas</a:t>
            </a:r>
            <a:r>
              <a:rPr lang="en-US" sz="1600" b="1" u="sng" spc="113" dirty="0">
                <a:solidFill>
                  <a:schemeClr val="tx2"/>
                </a:solidFill>
                <a:latin typeface="Montserrat Bold"/>
                <a:ea typeface="Nunito Bold" charset="0"/>
                <a:cs typeface="Nunito Bold" charset="0"/>
              </a:rPr>
              <a:t> </a:t>
            </a:r>
            <a:r>
              <a:rPr lang="en-US" sz="1600" b="1" u="sng" spc="113" dirty="0" err="1">
                <a:solidFill>
                  <a:schemeClr val="tx2"/>
                </a:solidFill>
                <a:latin typeface="Montserrat Bold"/>
                <a:ea typeface="Nunito Bold" charset="0"/>
                <a:cs typeface="Nunito Bold" charset="0"/>
              </a:rPr>
              <a:t>d’utilisation</a:t>
            </a:r>
            <a:r>
              <a:rPr lang="en-US" sz="1600" b="1" u="sng" spc="113" dirty="0">
                <a:solidFill>
                  <a:schemeClr val="tx2"/>
                </a:solidFill>
                <a:latin typeface="Montserrat Bold"/>
                <a:ea typeface="Nunito Bold" charset="0"/>
                <a:cs typeface="Nunito Bold" charset="0"/>
              </a:rPr>
              <a:t> :</a:t>
            </a:r>
          </a:p>
        </p:txBody>
      </p:sp>
      <p:pic>
        <p:nvPicPr>
          <p:cNvPr id="4" name="Image 3">
            <a:extLst>
              <a:ext uri="{FF2B5EF4-FFF2-40B4-BE49-F238E27FC236}">
                <a16:creationId xmlns:a16="http://schemas.microsoft.com/office/drawing/2014/main" xmlns="" id="{38E415AA-C2D0-4F66-B46D-7AD2188B1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71" y="1811297"/>
            <a:ext cx="609600" cy="609600"/>
          </a:xfrm>
          <a:prstGeom prst="rect">
            <a:avLst/>
          </a:prstGeom>
        </p:spPr>
      </p:pic>
      <p:pic>
        <p:nvPicPr>
          <p:cNvPr id="5" name="Image 4">
            <a:extLst>
              <a:ext uri="{FF2B5EF4-FFF2-40B4-BE49-F238E27FC236}">
                <a16:creationId xmlns:a16="http://schemas.microsoft.com/office/drawing/2014/main" xmlns="" id="{0DEF01DC-CB38-4899-ADA5-3A23124C1D7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200000">
            <a:off x="1" y="2935502"/>
            <a:ext cx="6858000" cy="6096000"/>
          </a:xfrm>
          <a:prstGeom prst="rect">
            <a:avLst/>
          </a:prstGeom>
        </p:spPr>
      </p:pic>
    </p:spTree>
    <p:extLst>
      <p:ext uri="{BB962C8B-B14F-4D97-AF65-F5344CB8AC3E}">
        <p14:creationId xmlns:p14="http://schemas.microsoft.com/office/powerpoint/2010/main" val="266484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5</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464956"/>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Dans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cette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partie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rapport ,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clairement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interfaces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leurs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fonctionnalités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Réalisation</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4165899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xmlns="" id="{935B1D92-D620-45A5-969C-C53F0F6B39A8}"/>
              </a:ext>
            </a:extLst>
          </p:cNvPr>
          <p:cNvSpPr/>
          <p:nvPr/>
        </p:nvSpPr>
        <p:spPr>
          <a:xfrm>
            <a:off x="838200" y="1969919"/>
            <a:ext cx="5105400" cy="646331"/>
          </a:xfrm>
          <a:prstGeom prst="rect">
            <a:avLst/>
          </a:prstGeom>
        </p:spPr>
        <p:txBody>
          <a:bodyPr wrap="square">
            <a:spAutoFit/>
          </a:bodyPr>
          <a:lstStyle/>
          <a:p>
            <a:pPr algn="just"/>
            <a:r>
              <a:rPr lang="fr-FR" sz="1200" dirty="0"/>
              <a:t>	Notre projet de gestion de scolarité a pu faciliter plusieurs tâches pour le personnel d’administration , de prime abord il faut toujours se connecter avant quelconque tâche :</a:t>
            </a:r>
          </a:p>
        </p:txBody>
      </p:sp>
      <p:pic>
        <p:nvPicPr>
          <p:cNvPr id="7" name="Image 6">
            <a:extLst>
              <a:ext uri="{FF2B5EF4-FFF2-40B4-BE49-F238E27FC236}">
                <a16:creationId xmlns:a16="http://schemas.microsoft.com/office/drawing/2014/main" xmlns="" id="{051EA71B-ED95-4588-8A15-9F260A26809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1218907" y="2590800"/>
            <a:ext cx="4572293" cy="2667000"/>
          </a:xfrm>
          <a:prstGeom prst="rect">
            <a:avLst/>
          </a:prstGeom>
        </p:spPr>
      </p:pic>
      <p:sp>
        <p:nvSpPr>
          <p:cNvPr id="8" name="Rectangle 7">
            <a:extLst>
              <a:ext uri="{FF2B5EF4-FFF2-40B4-BE49-F238E27FC236}">
                <a16:creationId xmlns:a16="http://schemas.microsoft.com/office/drawing/2014/main" xmlns="" id="{56D64E1C-8C5B-4CAD-9F24-C8CB441E60E6}"/>
              </a:ext>
            </a:extLst>
          </p:cNvPr>
          <p:cNvSpPr/>
          <p:nvPr/>
        </p:nvSpPr>
        <p:spPr>
          <a:xfrm>
            <a:off x="762000" y="5715000"/>
            <a:ext cx="5105400" cy="461665"/>
          </a:xfrm>
          <a:prstGeom prst="rect">
            <a:avLst/>
          </a:prstGeom>
        </p:spPr>
        <p:txBody>
          <a:bodyPr wrap="square">
            <a:spAutoFit/>
          </a:bodyPr>
          <a:lstStyle/>
          <a:p>
            <a:pPr algn="just"/>
            <a:r>
              <a:rPr lang="fr-FR" sz="1200" dirty="0"/>
              <a:t>Quand l’administrateur s’authentifie ; il aura le menu suivant avec le crois rouge pour quitter et arrêter l’application , et se déconnecter :</a:t>
            </a:r>
          </a:p>
        </p:txBody>
      </p:sp>
      <p:pic>
        <p:nvPicPr>
          <p:cNvPr id="9" name="Image 8">
            <a:extLst>
              <a:ext uri="{FF2B5EF4-FFF2-40B4-BE49-F238E27FC236}">
                <a16:creationId xmlns:a16="http://schemas.microsoft.com/office/drawing/2014/main" xmlns="" id="{7B115387-705C-4441-9EFE-02B792485547}"/>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0550" y="6248400"/>
            <a:ext cx="5810250" cy="3200400"/>
          </a:xfrm>
          <a:prstGeom prst="rect">
            <a:avLst/>
          </a:prstGeom>
          <a:noFill/>
          <a:ln>
            <a:noFill/>
          </a:ln>
        </p:spPr>
      </p:pic>
    </p:spTree>
    <p:extLst>
      <p:ext uri="{BB962C8B-B14F-4D97-AF65-F5344CB8AC3E}">
        <p14:creationId xmlns:p14="http://schemas.microsoft.com/office/powerpoint/2010/main" val="369149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xmlns="" id="{935B1D92-D620-45A5-969C-C53F0F6B39A8}"/>
              </a:ext>
            </a:extLst>
          </p:cNvPr>
          <p:cNvSpPr/>
          <p:nvPr/>
        </p:nvSpPr>
        <p:spPr>
          <a:xfrm>
            <a:off x="838200" y="1969919"/>
            <a:ext cx="5105400" cy="1200329"/>
          </a:xfrm>
          <a:prstGeom prst="rect">
            <a:avLst/>
          </a:prstGeom>
        </p:spPr>
        <p:txBody>
          <a:bodyPr wrap="square">
            <a:spAutoFit/>
          </a:bodyPr>
          <a:lstStyle/>
          <a:p>
            <a:pPr algn="just"/>
            <a:r>
              <a:rPr lang="fr-FR" sz="1200" dirty="0"/>
              <a:t>	Le menu précèdent affiche le nom complet du personnel d’administration , et comme première fenêtre il présente l’Accueil ; ce dernier permet la citation des actualités concernant le system éducatif d’établissement. Tout de suite , il y’en a le profil ; comme vous voyez ci-dessous ; on a toutes les informations personnelles et professionnelles du personnel connecté avec l’option du modification :</a:t>
            </a:r>
          </a:p>
        </p:txBody>
      </p:sp>
      <p:pic>
        <p:nvPicPr>
          <p:cNvPr id="10" name="Image 9">
            <a:extLst>
              <a:ext uri="{FF2B5EF4-FFF2-40B4-BE49-F238E27FC236}">
                <a16:creationId xmlns:a16="http://schemas.microsoft.com/office/drawing/2014/main" xmlns="" id="{93BBA329-E4AB-4703-9E1E-4055888E093B}"/>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304800" y="3724910"/>
            <a:ext cx="6372225" cy="3590290"/>
          </a:xfrm>
          <a:prstGeom prst="rect">
            <a:avLst/>
          </a:prstGeom>
        </p:spPr>
      </p:pic>
      <p:sp>
        <p:nvSpPr>
          <p:cNvPr id="11" name="Rectangle 10">
            <a:extLst>
              <a:ext uri="{FF2B5EF4-FFF2-40B4-BE49-F238E27FC236}">
                <a16:creationId xmlns:a16="http://schemas.microsoft.com/office/drawing/2014/main" xmlns="" id="{CE941C16-DBC9-420D-8439-60869948240E}"/>
              </a:ext>
            </a:extLst>
          </p:cNvPr>
          <p:cNvSpPr/>
          <p:nvPr/>
        </p:nvSpPr>
        <p:spPr>
          <a:xfrm>
            <a:off x="533400" y="7518737"/>
            <a:ext cx="5486400" cy="1015663"/>
          </a:xfrm>
          <a:prstGeom prst="rect">
            <a:avLst/>
          </a:prstGeom>
        </p:spPr>
        <p:txBody>
          <a:bodyPr wrap="square">
            <a:spAutoFit/>
          </a:bodyPr>
          <a:lstStyle/>
          <a:p>
            <a:pPr algn="ctr"/>
            <a:r>
              <a:rPr lang="fr-FR" sz="1200" dirty="0"/>
              <a:t>	L’administrateur ou plutôt le personnel de l’université/école possède également le droit de visualiser ainsi que de modifier et mettre à jour ses donnée personnelle, pour cela l’interface représentée ci-dessus simplifie cette tâche toute en préservant non pas seulement une interface intuitif et bien pensée mais aussi garantie l’</a:t>
            </a:r>
            <a:r>
              <a:rPr lang="fr-FR" sz="1200" dirty="0" err="1"/>
              <a:t>accèes</a:t>
            </a:r>
            <a:r>
              <a:rPr lang="fr-FR" sz="1200" dirty="0"/>
              <a:t> aux données d’une façon sécurisée. </a:t>
            </a:r>
          </a:p>
        </p:txBody>
      </p:sp>
    </p:spTree>
    <p:extLst>
      <p:ext uri="{BB962C8B-B14F-4D97-AF65-F5344CB8AC3E}">
        <p14:creationId xmlns:p14="http://schemas.microsoft.com/office/powerpoint/2010/main" val="177209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05876" y="63410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Introduction.</a:t>
            </a:r>
          </a:p>
        </p:txBody>
      </p:sp>
      <p:pic>
        <p:nvPicPr>
          <p:cNvPr id="15" name="Picture 14">
            <a:extLst>
              <a:ext uri="{FF2B5EF4-FFF2-40B4-BE49-F238E27FC236}">
                <a16:creationId xmlns:a16="http://schemas.microsoft.com/office/drawing/2014/main" xmlns="" id="{E4F4B900-02F4-D04F-A356-46E55E3488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0778671">
            <a:off x="5401351" y="2298035"/>
            <a:ext cx="2713925" cy="1935934"/>
          </a:xfrm>
          <a:prstGeom prst="rect">
            <a:avLst/>
          </a:prstGeom>
        </p:spPr>
      </p:pic>
      <p:sp>
        <p:nvSpPr>
          <p:cNvPr id="81" name="Shape 45">
            <a:extLst>
              <a:ext uri="{FF2B5EF4-FFF2-40B4-BE49-F238E27FC236}">
                <a16:creationId xmlns:a16="http://schemas.microsoft.com/office/drawing/2014/main" xmlns="" id="{48FD1713-C7C8-4D44-BE80-5FEE9211A111}"/>
              </a:ext>
            </a:extLst>
          </p:cNvPr>
          <p:cNvSpPr/>
          <p:nvPr/>
        </p:nvSpPr>
        <p:spPr>
          <a:xfrm rot="5400000">
            <a:off x="-4030889" y="4954005"/>
            <a:ext cx="9780905" cy="0"/>
          </a:xfrm>
          <a:custGeom>
            <a:avLst/>
            <a:gdLst/>
            <a:ahLst/>
            <a:cxnLst/>
            <a:rect l="0" t="0" r="0" b="0"/>
            <a:pathLst>
              <a:path w="10034016">
                <a:moveTo>
                  <a:pt x="0" y="0"/>
                </a:moveTo>
                <a:lnTo>
                  <a:pt x="10034016" y="0"/>
                </a:lnTo>
              </a:path>
            </a:pathLst>
          </a:custGeom>
          <a:ln w="76200" cap="flat">
            <a:miter lim="127000"/>
          </a:ln>
        </p:spPr>
        <p:style>
          <a:lnRef idx="1">
            <a:srgbClr val="D9D9D9"/>
          </a:lnRef>
          <a:fillRef idx="0">
            <a:srgbClr val="000000">
              <a:alpha val="0"/>
            </a:srgbClr>
          </a:fillRef>
          <a:effectRef idx="0">
            <a:scrgbClr r="0" g="0" b="0"/>
          </a:effectRef>
          <a:fontRef idx="none"/>
        </p:style>
        <p:txBody>
          <a:bodyPr/>
          <a:lstStyle/>
          <a:p>
            <a:endParaRPr lang="fr-FR"/>
          </a:p>
        </p:txBody>
      </p:sp>
      <p:sp>
        <p:nvSpPr>
          <p:cNvPr id="82" name="Shape 46">
            <a:extLst>
              <a:ext uri="{FF2B5EF4-FFF2-40B4-BE49-F238E27FC236}">
                <a16:creationId xmlns:a16="http://schemas.microsoft.com/office/drawing/2014/main" xmlns="" id="{788B2B82-F259-4AB4-955C-11C3E42AD279}"/>
              </a:ext>
            </a:extLst>
          </p:cNvPr>
          <p:cNvSpPr/>
          <p:nvPr/>
        </p:nvSpPr>
        <p:spPr>
          <a:xfrm rot="5400000">
            <a:off x="676840" y="611451"/>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963334"/>
          </a:fillRef>
          <a:effectRef idx="0">
            <a:scrgbClr r="0" g="0" b="0"/>
          </a:effectRef>
          <a:fontRef idx="none"/>
        </p:style>
        <p:txBody>
          <a:bodyPr/>
          <a:lstStyle/>
          <a:p>
            <a:endParaRPr lang="fr-FR"/>
          </a:p>
        </p:txBody>
      </p:sp>
      <p:sp>
        <p:nvSpPr>
          <p:cNvPr id="83" name="Shape 49">
            <a:extLst>
              <a:ext uri="{FF2B5EF4-FFF2-40B4-BE49-F238E27FC236}">
                <a16:creationId xmlns:a16="http://schemas.microsoft.com/office/drawing/2014/main" xmlns="" id="{C5C8079F-0211-4813-B8B7-CAE9BEB42CA4}"/>
              </a:ext>
            </a:extLst>
          </p:cNvPr>
          <p:cNvSpPr/>
          <p:nvPr/>
        </p:nvSpPr>
        <p:spPr>
          <a:xfrm rot="5400000">
            <a:off x="676840" y="2273789"/>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8B81D2"/>
          </a:fillRef>
          <a:effectRef idx="0">
            <a:scrgbClr r="0" g="0" b="0"/>
          </a:effectRef>
          <a:fontRef idx="none"/>
        </p:style>
        <p:txBody>
          <a:bodyPr/>
          <a:lstStyle/>
          <a:p>
            <a:endParaRPr lang="fr-FR"/>
          </a:p>
        </p:txBody>
      </p:sp>
      <p:sp>
        <p:nvSpPr>
          <p:cNvPr id="84" name="Shape 54">
            <a:extLst>
              <a:ext uri="{FF2B5EF4-FFF2-40B4-BE49-F238E27FC236}">
                <a16:creationId xmlns:a16="http://schemas.microsoft.com/office/drawing/2014/main" xmlns="" id="{6A00142D-BAA0-4B14-9BC0-133545BB75A3}"/>
              </a:ext>
            </a:extLst>
          </p:cNvPr>
          <p:cNvSpPr/>
          <p:nvPr/>
        </p:nvSpPr>
        <p:spPr>
          <a:xfrm rot="5400000">
            <a:off x="677583" y="3935384"/>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57A7B5"/>
          </a:fillRef>
          <a:effectRef idx="0">
            <a:scrgbClr r="0" g="0" b="0"/>
          </a:effectRef>
          <a:fontRef idx="none"/>
        </p:style>
        <p:txBody>
          <a:bodyPr/>
          <a:lstStyle/>
          <a:p>
            <a:endParaRPr lang="fr-FR"/>
          </a:p>
        </p:txBody>
      </p:sp>
      <p:sp>
        <p:nvSpPr>
          <p:cNvPr id="85" name="Shape 58">
            <a:extLst>
              <a:ext uri="{FF2B5EF4-FFF2-40B4-BE49-F238E27FC236}">
                <a16:creationId xmlns:a16="http://schemas.microsoft.com/office/drawing/2014/main" xmlns="" id="{2FB147F0-EE38-435D-9C99-AC144C8F3CB3}"/>
              </a:ext>
            </a:extLst>
          </p:cNvPr>
          <p:cNvSpPr/>
          <p:nvPr/>
        </p:nvSpPr>
        <p:spPr>
          <a:xfrm rot="5400000">
            <a:off x="677583" y="5597722"/>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8BAB42"/>
          </a:fillRef>
          <a:effectRef idx="0">
            <a:scrgbClr r="0" g="0" b="0"/>
          </a:effectRef>
          <a:fontRef idx="none"/>
        </p:style>
        <p:txBody>
          <a:bodyPr/>
          <a:lstStyle/>
          <a:p>
            <a:endParaRPr lang="fr-FR"/>
          </a:p>
        </p:txBody>
      </p:sp>
      <p:sp>
        <p:nvSpPr>
          <p:cNvPr id="86" name="Shape 62">
            <a:extLst>
              <a:ext uri="{FF2B5EF4-FFF2-40B4-BE49-F238E27FC236}">
                <a16:creationId xmlns:a16="http://schemas.microsoft.com/office/drawing/2014/main" xmlns="" id="{E868DDEB-7249-4D76-821D-AB09E96D28FA}"/>
              </a:ext>
            </a:extLst>
          </p:cNvPr>
          <p:cNvSpPr/>
          <p:nvPr/>
        </p:nvSpPr>
        <p:spPr>
          <a:xfrm rot="5400000">
            <a:off x="677583" y="7260060"/>
            <a:ext cx="363961" cy="374904"/>
          </a:xfrm>
          <a:custGeom>
            <a:avLst/>
            <a:gdLst/>
            <a:ahLst/>
            <a:cxnLst/>
            <a:rect l="0" t="0" r="0" b="0"/>
            <a:pathLst>
              <a:path w="373380" h="374904">
                <a:moveTo>
                  <a:pt x="186689" y="0"/>
                </a:moveTo>
                <a:cubicBezTo>
                  <a:pt x="289814" y="0"/>
                  <a:pt x="373380" y="83947"/>
                  <a:pt x="373380" y="187452"/>
                </a:cubicBezTo>
                <a:cubicBezTo>
                  <a:pt x="373380" y="290957"/>
                  <a:pt x="289814" y="374904"/>
                  <a:pt x="186689" y="374904"/>
                </a:cubicBezTo>
                <a:cubicBezTo>
                  <a:pt x="83565" y="374904"/>
                  <a:pt x="0" y="290957"/>
                  <a:pt x="0" y="187452"/>
                </a:cubicBezTo>
                <a:cubicBezTo>
                  <a:pt x="0" y="83947"/>
                  <a:pt x="83565" y="0"/>
                  <a:pt x="186689" y="0"/>
                </a:cubicBezTo>
                <a:close/>
              </a:path>
            </a:pathLst>
          </a:custGeom>
          <a:ln w="0" cap="flat">
            <a:miter lim="127000"/>
          </a:ln>
        </p:spPr>
        <p:style>
          <a:lnRef idx="0">
            <a:srgbClr val="000000">
              <a:alpha val="0"/>
            </a:srgbClr>
          </a:lnRef>
          <a:fillRef idx="1">
            <a:srgbClr val="D89F39"/>
          </a:fillRef>
          <a:effectRef idx="0">
            <a:scrgbClr r="0" g="0" b="0"/>
          </a:effectRef>
          <a:fontRef idx="none"/>
        </p:style>
        <p:txBody>
          <a:bodyPr/>
          <a:lstStyle/>
          <a:p>
            <a:endParaRPr lang="fr-FR"/>
          </a:p>
        </p:txBody>
      </p:sp>
      <p:sp>
        <p:nvSpPr>
          <p:cNvPr id="87" name="Shape 65">
            <a:extLst>
              <a:ext uri="{FF2B5EF4-FFF2-40B4-BE49-F238E27FC236}">
                <a16:creationId xmlns:a16="http://schemas.microsoft.com/office/drawing/2014/main" xmlns="" id="{8FA65950-B451-4FDC-946B-30032BA8D45A}"/>
              </a:ext>
            </a:extLst>
          </p:cNvPr>
          <p:cNvSpPr/>
          <p:nvPr/>
        </p:nvSpPr>
        <p:spPr>
          <a:xfrm rot="5400000">
            <a:off x="677583" y="8922398"/>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3A81BA"/>
          </a:fillRef>
          <a:effectRef idx="0">
            <a:scrgbClr r="0" g="0" b="0"/>
          </a:effectRef>
          <a:fontRef idx="none"/>
        </p:style>
        <p:txBody>
          <a:bodyPr/>
          <a:lstStyle/>
          <a:p>
            <a:endParaRPr lang="fr-FR"/>
          </a:p>
        </p:txBody>
      </p:sp>
      <p:sp>
        <p:nvSpPr>
          <p:cNvPr id="4" name="ZoneTexte 3">
            <a:extLst>
              <a:ext uri="{FF2B5EF4-FFF2-40B4-BE49-F238E27FC236}">
                <a16:creationId xmlns:a16="http://schemas.microsoft.com/office/drawing/2014/main" xmlns="" id="{23DF2A92-F811-4EA2-98AC-F9B4A14AF618}"/>
              </a:ext>
            </a:extLst>
          </p:cNvPr>
          <p:cNvSpPr txBox="1"/>
          <p:nvPr/>
        </p:nvSpPr>
        <p:spPr>
          <a:xfrm>
            <a:off x="715350" y="611299"/>
            <a:ext cx="301686" cy="369332"/>
          </a:xfrm>
          <a:prstGeom prst="rect">
            <a:avLst/>
          </a:prstGeom>
          <a:noFill/>
        </p:spPr>
        <p:txBody>
          <a:bodyPr wrap="none" rtlCol="0">
            <a:spAutoFit/>
          </a:bodyPr>
          <a:lstStyle/>
          <a:p>
            <a:r>
              <a:rPr lang="fr-FR" b="1" dirty="0">
                <a:solidFill>
                  <a:schemeClr val="bg1"/>
                </a:solidFill>
              </a:rPr>
              <a:t>1</a:t>
            </a:r>
          </a:p>
        </p:txBody>
      </p:sp>
      <p:sp>
        <p:nvSpPr>
          <p:cNvPr id="88" name="ZoneTexte 87">
            <a:extLst>
              <a:ext uri="{FF2B5EF4-FFF2-40B4-BE49-F238E27FC236}">
                <a16:creationId xmlns:a16="http://schemas.microsoft.com/office/drawing/2014/main" xmlns="" id="{6FD25EE5-687B-4B4F-9037-19DF2EAA5550}"/>
              </a:ext>
            </a:extLst>
          </p:cNvPr>
          <p:cNvSpPr txBox="1"/>
          <p:nvPr/>
        </p:nvSpPr>
        <p:spPr>
          <a:xfrm>
            <a:off x="715350" y="2278517"/>
            <a:ext cx="301686" cy="369332"/>
          </a:xfrm>
          <a:prstGeom prst="rect">
            <a:avLst/>
          </a:prstGeom>
          <a:noFill/>
        </p:spPr>
        <p:txBody>
          <a:bodyPr wrap="none" rtlCol="0">
            <a:spAutoFit/>
          </a:bodyPr>
          <a:lstStyle/>
          <a:p>
            <a:r>
              <a:rPr lang="fr-FR" b="1" dirty="0">
                <a:solidFill>
                  <a:schemeClr val="bg1"/>
                </a:solidFill>
              </a:rPr>
              <a:t>2</a:t>
            </a:r>
          </a:p>
        </p:txBody>
      </p:sp>
      <p:sp>
        <p:nvSpPr>
          <p:cNvPr id="89" name="ZoneTexte 88">
            <a:extLst>
              <a:ext uri="{FF2B5EF4-FFF2-40B4-BE49-F238E27FC236}">
                <a16:creationId xmlns:a16="http://schemas.microsoft.com/office/drawing/2014/main" xmlns="" id="{4766E86C-34F7-43D7-B043-280BC567C8AE}"/>
              </a:ext>
            </a:extLst>
          </p:cNvPr>
          <p:cNvSpPr txBox="1"/>
          <p:nvPr/>
        </p:nvSpPr>
        <p:spPr>
          <a:xfrm>
            <a:off x="715350" y="3948815"/>
            <a:ext cx="301686" cy="369332"/>
          </a:xfrm>
          <a:prstGeom prst="rect">
            <a:avLst/>
          </a:prstGeom>
          <a:noFill/>
        </p:spPr>
        <p:txBody>
          <a:bodyPr wrap="none" rtlCol="0">
            <a:spAutoFit/>
          </a:bodyPr>
          <a:lstStyle/>
          <a:p>
            <a:r>
              <a:rPr lang="fr-FR" b="1" dirty="0">
                <a:solidFill>
                  <a:schemeClr val="bg1"/>
                </a:solidFill>
              </a:rPr>
              <a:t>3</a:t>
            </a:r>
          </a:p>
        </p:txBody>
      </p:sp>
      <p:sp>
        <p:nvSpPr>
          <p:cNvPr id="90" name="ZoneTexte 89">
            <a:extLst>
              <a:ext uri="{FF2B5EF4-FFF2-40B4-BE49-F238E27FC236}">
                <a16:creationId xmlns:a16="http://schemas.microsoft.com/office/drawing/2014/main" xmlns="" id="{AAF74A08-76FF-4213-98AD-B92F2128789D}"/>
              </a:ext>
            </a:extLst>
          </p:cNvPr>
          <p:cNvSpPr txBox="1"/>
          <p:nvPr/>
        </p:nvSpPr>
        <p:spPr>
          <a:xfrm>
            <a:off x="702946" y="5585960"/>
            <a:ext cx="301686" cy="369332"/>
          </a:xfrm>
          <a:prstGeom prst="rect">
            <a:avLst/>
          </a:prstGeom>
          <a:noFill/>
        </p:spPr>
        <p:txBody>
          <a:bodyPr wrap="none" rtlCol="0">
            <a:spAutoFit/>
          </a:bodyPr>
          <a:lstStyle/>
          <a:p>
            <a:r>
              <a:rPr lang="fr-FR" b="1" dirty="0">
                <a:solidFill>
                  <a:schemeClr val="bg1"/>
                </a:solidFill>
              </a:rPr>
              <a:t>4</a:t>
            </a:r>
          </a:p>
        </p:txBody>
      </p:sp>
      <p:sp>
        <p:nvSpPr>
          <p:cNvPr id="91" name="ZoneTexte 90">
            <a:extLst>
              <a:ext uri="{FF2B5EF4-FFF2-40B4-BE49-F238E27FC236}">
                <a16:creationId xmlns:a16="http://schemas.microsoft.com/office/drawing/2014/main" xmlns="" id="{BBD50276-3957-4A7A-B680-53320AB7EBCE}"/>
              </a:ext>
            </a:extLst>
          </p:cNvPr>
          <p:cNvSpPr txBox="1"/>
          <p:nvPr/>
        </p:nvSpPr>
        <p:spPr>
          <a:xfrm>
            <a:off x="708720" y="7265531"/>
            <a:ext cx="301686" cy="369332"/>
          </a:xfrm>
          <a:prstGeom prst="rect">
            <a:avLst/>
          </a:prstGeom>
          <a:noFill/>
        </p:spPr>
        <p:txBody>
          <a:bodyPr wrap="none" rtlCol="0">
            <a:spAutoFit/>
          </a:bodyPr>
          <a:lstStyle/>
          <a:p>
            <a:r>
              <a:rPr lang="fr-FR" b="1" dirty="0">
                <a:solidFill>
                  <a:schemeClr val="bg1"/>
                </a:solidFill>
              </a:rPr>
              <a:t>5</a:t>
            </a:r>
          </a:p>
        </p:txBody>
      </p:sp>
      <p:sp>
        <p:nvSpPr>
          <p:cNvPr id="92" name="ZoneTexte 91">
            <a:extLst>
              <a:ext uri="{FF2B5EF4-FFF2-40B4-BE49-F238E27FC236}">
                <a16:creationId xmlns:a16="http://schemas.microsoft.com/office/drawing/2014/main" xmlns="" id="{A65FC87F-E43D-4C24-8BF6-1DEB659E8158}"/>
              </a:ext>
            </a:extLst>
          </p:cNvPr>
          <p:cNvSpPr txBox="1"/>
          <p:nvPr/>
        </p:nvSpPr>
        <p:spPr>
          <a:xfrm>
            <a:off x="702946" y="8927869"/>
            <a:ext cx="301686" cy="369332"/>
          </a:xfrm>
          <a:prstGeom prst="rect">
            <a:avLst/>
          </a:prstGeom>
          <a:noFill/>
        </p:spPr>
        <p:txBody>
          <a:bodyPr wrap="none" rtlCol="0">
            <a:spAutoFit/>
          </a:bodyPr>
          <a:lstStyle/>
          <a:p>
            <a:r>
              <a:rPr lang="fr-FR" b="1" dirty="0">
                <a:solidFill>
                  <a:schemeClr val="bg1"/>
                </a:solidFill>
              </a:rPr>
              <a:t>6</a:t>
            </a:r>
          </a:p>
        </p:txBody>
      </p:sp>
      <p:sp>
        <p:nvSpPr>
          <p:cNvPr id="93" name="TextBox 8">
            <a:extLst>
              <a:ext uri="{FF2B5EF4-FFF2-40B4-BE49-F238E27FC236}">
                <a16:creationId xmlns:a16="http://schemas.microsoft.com/office/drawing/2014/main" xmlns="" id="{6CBAA91E-970D-4AF6-8091-36B6121767D1}"/>
              </a:ext>
            </a:extLst>
          </p:cNvPr>
          <p:cNvSpPr txBox="1"/>
          <p:nvPr/>
        </p:nvSpPr>
        <p:spPr>
          <a:xfrm>
            <a:off x="1105876" y="233579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objectifs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4" name="TextBox 8">
            <a:extLst>
              <a:ext uri="{FF2B5EF4-FFF2-40B4-BE49-F238E27FC236}">
                <a16:creationId xmlns:a16="http://schemas.microsoft.com/office/drawing/2014/main" xmlns="" id="{0D48CD22-9D6D-4AB0-9F03-A3B3EB4AE41D}"/>
              </a:ext>
            </a:extLst>
          </p:cNvPr>
          <p:cNvSpPr txBox="1"/>
          <p:nvPr/>
        </p:nvSpPr>
        <p:spPr>
          <a:xfrm>
            <a:off x="1107466" y="4041988"/>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Choix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outils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a:t>
            </a:r>
          </a:p>
        </p:txBody>
      </p:sp>
      <p:sp>
        <p:nvSpPr>
          <p:cNvPr id="95" name="TextBox 8">
            <a:extLst>
              <a:ext uri="{FF2B5EF4-FFF2-40B4-BE49-F238E27FC236}">
                <a16:creationId xmlns:a16="http://schemas.microsoft.com/office/drawing/2014/main" xmlns="" id="{D8F105C1-AF99-4E07-8576-8D38A2A4E253}"/>
              </a:ext>
            </a:extLst>
          </p:cNvPr>
          <p:cNvSpPr txBox="1"/>
          <p:nvPr/>
        </p:nvSpPr>
        <p:spPr>
          <a:xfrm>
            <a:off x="1155475" y="565375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Conception &amp;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Analyse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6" name="TextBox 8">
            <a:extLst>
              <a:ext uri="{FF2B5EF4-FFF2-40B4-BE49-F238E27FC236}">
                <a16:creationId xmlns:a16="http://schemas.microsoft.com/office/drawing/2014/main" xmlns="" id="{46A31BE4-DFD4-4510-A6AC-6AF3F7746947}"/>
              </a:ext>
            </a:extLst>
          </p:cNvPr>
          <p:cNvSpPr txBox="1"/>
          <p:nvPr/>
        </p:nvSpPr>
        <p:spPr>
          <a:xfrm>
            <a:off x="1161249" y="735544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7" name="TextBox 8">
            <a:extLst>
              <a:ext uri="{FF2B5EF4-FFF2-40B4-BE49-F238E27FC236}">
                <a16:creationId xmlns:a16="http://schemas.microsoft.com/office/drawing/2014/main" xmlns="" id="{7E9D8B19-098B-4B93-B922-F6FA51DBABCF}"/>
              </a:ext>
            </a:extLst>
          </p:cNvPr>
          <p:cNvSpPr txBox="1"/>
          <p:nvPr/>
        </p:nvSpPr>
        <p:spPr>
          <a:xfrm>
            <a:off x="1161249" y="8961032"/>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Conclusion.</a:t>
            </a:r>
          </a:p>
        </p:txBody>
      </p:sp>
      <p:pic>
        <p:nvPicPr>
          <p:cNvPr id="98" name="Picture 13">
            <a:extLst>
              <a:ext uri="{FF2B5EF4-FFF2-40B4-BE49-F238E27FC236}">
                <a16:creationId xmlns:a16="http://schemas.microsoft.com/office/drawing/2014/main" xmlns="" id="{B30AC8EC-A18E-4115-BF7F-0075657A77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7399628">
            <a:off x="4668900" y="8624978"/>
            <a:ext cx="4239184" cy="2688357"/>
          </a:xfrm>
          <a:prstGeom prst="rect">
            <a:avLst/>
          </a:prstGeom>
        </p:spPr>
      </p:pic>
    </p:spTree>
    <p:extLst>
      <p:ext uri="{BB962C8B-B14F-4D97-AF65-F5344CB8AC3E}">
        <p14:creationId xmlns:p14="http://schemas.microsoft.com/office/powerpoint/2010/main" val="20643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xmlns="" id="{935B1D92-D620-45A5-969C-C53F0F6B39A8}"/>
              </a:ext>
            </a:extLst>
          </p:cNvPr>
          <p:cNvSpPr/>
          <p:nvPr/>
        </p:nvSpPr>
        <p:spPr>
          <a:xfrm>
            <a:off x="838200" y="1676400"/>
            <a:ext cx="5105400" cy="461665"/>
          </a:xfrm>
          <a:prstGeom prst="rect">
            <a:avLst/>
          </a:prstGeom>
        </p:spPr>
        <p:txBody>
          <a:bodyPr wrap="square">
            <a:spAutoFit/>
          </a:bodyPr>
          <a:lstStyle/>
          <a:p>
            <a:pPr algn="just"/>
            <a:r>
              <a:rPr lang="fr-FR" sz="1200" dirty="0"/>
              <a:t>	Toujours dans le même menu , le bouton Professeurs permet la gestion des enseignants , tel cela : </a:t>
            </a:r>
          </a:p>
        </p:txBody>
      </p:sp>
      <p:pic>
        <p:nvPicPr>
          <p:cNvPr id="8" name="Image 7">
            <a:extLst>
              <a:ext uri="{FF2B5EF4-FFF2-40B4-BE49-F238E27FC236}">
                <a16:creationId xmlns:a16="http://schemas.microsoft.com/office/drawing/2014/main" xmlns="" id="{FCBC53D1-1E54-4499-950A-7D4C004A09F2}"/>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2209800"/>
            <a:ext cx="6440764" cy="3403911"/>
          </a:xfrm>
          <a:prstGeom prst="rect">
            <a:avLst/>
          </a:prstGeom>
          <a:noFill/>
          <a:ln>
            <a:noFill/>
          </a:ln>
        </p:spPr>
      </p:pic>
      <p:pic>
        <p:nvPicPr>
          <p:cNvPr id="9" name="Image 8">
            <a:extLst>
              <a:ext uri="{FF2B5EF4-FFF2-40B4-BE49-F238E27FC236}">
                <a16:creationId xmlns:a16="http://schemas.microsoft.com/office/drawing/2014/main" xmlns="" id="{9140C565-E5B3-4DAE-B28B-96096027559B}"/>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4836" y="6324600"/>
            <a:ext cx="6440764" cy="3403912"/>
          </a:xfrm>
          <a:prstGeom prst="rect">
            <a:avLst/>
          </a:prstGeom>
          <a:noFill/>
          <a:ln>
            <a:noFill/>
          </a:ln>
        </p:spPr>
      </p:pic>
      <p:sp>
        <p:nvSpPr>
          <p:cNvPr id="12" name="Rectangle 11">
            <a:extLst>
              <a:ext uri="{FF2B5EF4-FFF2-40B4-BE49-F238E27FC236}">
                <a16:creationId xmlns:a16="http://schemas.microsoft.com/office/drawing/2014/main" xmlns="" id="{BDB886D1-B6A7-4046-9DD3-2AF3BC478D45}"/>
              </a:ext>
            </a:extLst>
          </p:cNvPr>
          <p:cNvSpPr/>
          <p:nvPr/>
        </p:nvSpPr>
        <p:spPr>
          <a:xfrm>
            <a:off x="914400" y="5715000"/>
            <a:ext cx="5105400" cy="646331"/>
          </a:xfrm>
          <a:prstGeom prst="rect">
            <a:avLst/>
          </a:prstGeom>
        </p:spPr>
        <p:txBody>
          <a:bodyPr wrap="square">
            <a:spAutoFit/>
          </a:bodyPr>
          <a:lstStyle/>
          <a:p>
            <a:pPr algn="ctr"/>
            <a:r>
              <a:rPr lang="fr-FR" sz="1200" dirty="0"/>
              <a:t>La fenêtre ci-dessus permet l’ajout d’un enseignant plus la modification de ses données en cliquant sur le MODE MODIFICATION en bas de la fenêtre , et aussi l’affichage de la liste des tous les enseignants ;</a:t>
            </a:r>
          </a:p>
        </p:txBody>
      </p:sp>
    </p:spTree>
    <p:extLst>
      <p:ext uri="{BB962C8B-B14F-4D97-AF65-F5344CB8AC3E}">
        <p14:creationId xmlns:p14="http://schemas.microsoft.com/office/powerpoint/2010/main" val="119095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10" name="Image 9">
            <a:extLst>
              <a:ext uri="{FF2B5EF4-FFF2-40B4-BE49-F238E27FC236}">
                <a16:creationId xmlns:a16="http://schemas.microsoft.com/office/drawing/2014/main" xmlns="" id="{53B95100-BB0A-4D6A-ADA7-0BE9CA904183}"/>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1752600"/>
            <a:ext cx="6440764" cy="3403911"/>
          </a:xfrm>
          <a:prstGeom prst="rect">
            <a:avLst/>
          </a:prstGeom>
          <a:noFill/>
          <a:ln>
            <a:noFill/>
          </a:ln>
        </p:spPr>
      </p:pic>
      <p:sp>
        <p:nvSpPr>
          <p:cNvPr id="4" name="Rectangle 3">
            <a:extLst>
              <a:ext uri="{FF2B5EF4-FFF2-40B4-BE49-F238E27FC236}">
                <a16:creationId xmlns:a16="http://schemas.microsoft.com/office/drawing/2014/main" xmlns="" id="{57E70534-9062-4F94-9010-C7670F70BB3A}"/>
              </a:ext>
            </a:extLst>
          </p:cNvPr>
          <p:cNvSpPr/>
          <p:nvPr/>
        </p:nvSpPr>
        <p:spPr>
          <a:xfrm>
            <a:off x="685800" y="5410200"/>
            <a:ext cx="5562600" cy="830997"/>
          </a:xfrm>
          <a:prstGeom prst="rect">
            <a:avLst/>
          </a:prstGeom>
        </p:spPr>
        <p:txBody>
          <a:bodyPr wrap="square">
            <a:spAutoFit/>
          </a:bodyPr>
          <a:lstStyle/>
          <a:p>
            <a:pPr algn="ctr"/>
            <a:r>
              <a:rPr lang="fr-FR" sz="1200" dirty="0"/>
              <a:t>	Ensuite il y’a la partie </a:t>
            </a:r>
            <a:r>
              <a:rPr lang="fr-FR" sz="1200" b="1" u="sng" dirty="0"/>
              <a:t>Statistiques</a:t>
            </a:r>
            <a:r>
              <a:rPr lang="fr-FR" sz="1200" dirty="0"/>
              <a:t> ; celle-ci permet la visualisation des données et des informations d’une façon plus intuitif au sein de l’utilisateur, comme mentionné précédemment le transfert de données se fait d’une manière sécurisé afin d’éviter tous conflit ou fuite d’information sensibles …</a:t>
            </a:r>
          </a:p>
        </p:txBody>
      </p:sp>
      <p:pic>
        <p:nvPicPr>
          <p:cNvPr id="2" name="Image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25771" y="6241197"/>
            <a:ext cx="6625581" cy="3505200"/>
          </a:xfrm>
          <a:prstGeom prst="rect">
            <a:avLst/>
          </a:prstGeom>
        </p:spPr>
      </p:pic>
    </p:spTree>
    <p:extLst>
      <p:ext uri="{BB962C8B-B14F-4D97-AF65-F5344CB8AC3E}">
        <p14:creationId xmlns:p14="http://schemas.microsoft.com/office/powerpoint/2010/main" val="104925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685800" y="5181600"/>
            <a:ext cx="5562600" cy="646331"/>
          </a:xfrm>
          <a:prstGeom prst="rect">
            <a:avLst/>
          </a:prstGeom>
        </p:spPr>
        <p:txBody>
          <a:bodyPr wrap="square">
            <a:spAutoFit/>
          </a:bodyPr>
          <a:lstStyle/>
          <a:p>
            <a:pPr algn="ctr"/>
            <a:r>
              <a:rPr lang="fr-FR" sz="1200" dirty="0"/>
              <a:t>La forme ci-dessus contient une liste déroulante des groupes qui s’affichent dans le tableau en cliquant sur , et l’option à coté permet la gestion des groupes comme vous allez voir.</a:t>
            </a:r>
          </a:p>
        </p:txBody>
      </p:sp>
      <p:pic>
        <p:nvPicPr>
          <p:cNvPr id="9" name="Image 8">
            <a:extLst>
              <a:ext uri="{FF2B5EF4-FFF2-40B4-BE49-F238E27FC236}">
                <a16:creationId xmlns:a16="http://schemas.microsoft.com/office/drawing/2014/main" xmlns="" id="{FCACA88B-3E3D-43FF-BF42-3D113BBFA83C}"/>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43000" y="6172200"/>
            <a:ext cx="4556760" cy="2514600"/>
          </a:xfrm>
          <a:prstGeom prst="rect">
            <a:avLst/>
          </a:prstGeom>
          <a:noFill/>
          <a:ln>
            <a:noFill/>
          </a:ln>
        </p:spPr>
      </p:pic>
      <p:sp>
        <p:nvSpPr>
          <p:cNvPr id="11" name="Rectangle 10">
            <a:extLst>
              <a:ext uri="{FF2B5EF4-FFF2-40B4-BE49-F238E27FC236}">
                <a16:creationId xmlns:a16="http://schemas.microsoft.com/office/drawing/2014/main" xmlns="" id="{927E8D74-4420-45DA-88F3-6BD88552625F}"/>
              </a:ext>
            </a:extLst>
          </p:cNvPr>
          <p:cNvSpPr/>
          <p:nvPr/>
        </p:nvSpPr>
        <p:spPr>
          <a:xfrm>
            <a:off x="609600" y="8763000"/>
            <a:ext cx="5562600" cy="646331"/>
          </a:xfrm>
          <a:prstGeom prst="rect">
            <a:avLst/>
          </a:prstGeom>
        </p:spPr>
        <p:txBody>
          <a:bodyPr wrap="square">
            <a:spAutoFit/>
          </a:bodyPr>
          <a:lstStyle/>
          <a:p>
            <a:pPr algn="ctr"/>
            <a:r>
              <a:rPr lang="fr-FR" sz="1200" dirty="0"/>
              <a:t>Elle permet de créer un nouveau groupe en choisissant la branche et le niveau , puis on nomme le groupe et la moyenne générale s’affiche en accord de la  branche choisie.</a:t>
            </a:r>
          </a:p>
          <a:p>
            <a:pPr algn="ctr"/>
            <a:r>
              <a:rPr lang="fr-FR" sz="1200" dirty="0"/>
              <a:t>Cela tous en ce qui concerne les tâches conçues au personnel d’administration.</a:t>
            </a:r>
          </a:p>
        </p:txBody>
      </p:sp>
      <p:pic>
        <p:nvPicPr>
          <p:cNvPr id="2" name="Image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65759" y="1634780"/>
            <a:ext cx="6492240" cy="3451570"/>
          </a:xfrm>
          <a:prstGeom prst="rect">
            <a:avLst/>
          </a:prstGeom>
        </p:spPr>
      </p:pic>
    </p:spTree>
    <p:extLst>
      <p:ext uri="{BB962C8B-B14F-4D97-AF65-F5344CB8AC3E}">
        <p14:creationId xmlns:p14="http://schemas.microsoft.com/office/powerpoint/2010/main" val="287092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961068"/>
            <a:ext cx="5562600" cy="276999"/>
          </a:xfrm>
          <a:prstGeom prst="rect">
            <a:avLst/>
          </a:prstGeom>
        </p:spPr>
        <p:txBody>
          <a:bodyPr wrap="square">
            <a:spAutoFit/>
          </a:bodyPr>
          <a:lstStyle/>
          <a:p>
            <a:pPr algn="ctr"/>
            <a:r>
              <a:rPr lang="fr-FR" sz="1200" dirty="0"/>
              <a:t>Quand un prof s’authentifie au programme , il aura le menu suivant </a:t>
            </a:r>
          </a:p>
        </p:txBody>
      </p:sp>
      <p:sp>
        <p:nvSpPr>
          <p:cNvPr id="11" name="Rectangle 10">
            <a:extLst>
              <a:ext uri="{FF2B5EF4-FFF2-40B4-BE49-F238E27FC236}">
                <a16:creationId xmlns:a16="http://schemas.microsoft.com/office/drawing/2014/main" xmlns="" id="{927E8D74-4420-45DA-88F3-6BD88552625F}"/>
              </a:ext>
            </a:extLst>
          </p:cNvPr>
          <p:cNvSpPr/>
          <p:nvPr/>
        </p:nvSpPr>
        <p:spPr>
          <a:xfrm>
            <a:off x="762000" y="5715000"/>
            <a:ext cx="5562600" cy="461665"/>
          </a:xfrm>
          <a:prstGeom prst="rect">
            <a:avLst/>
          </a:prstGeom>
        </p:spPr>
        <p:txBody>
          <a:bodyPr wrap="square">
            <a:spAutoFit/>
          </a:bodyPr>
          <a:lstStyle/>
          <a:p>
            <a:pPr algn="ctr"/>
            <a:r>
              <a:rPr lang="fr-FR" sz="1200" dirty="0"/>
              <a:t>L’enseignant possède également  l’option </a:t>
            </a:r>
            <a:r>
              <a:rPr lang="fr-FR" sz="1200" b="1" u="sng" dirty="0"/>
              <a:t>Mon Profil </a:t>
            </a:r>
            <a:r>
              <a:rPr lang="fr-FR" sz="1200" dirty="0"/>
              <a:t>avec les mêmes fonctionnalités du personnel d’administration :</a:t>
            </a:r>
          </a:p>
        </p:txBody>
      </p:sp>
      <p:pic>
        <p:nvPicPr>
          <p:cNvPr id="10" name="Image 9">
            <a:extLst>
              <a:ext uri="{FF2B5EF4-FFF2-40B4-BE49-F238E27FC236}">
                <a16:creationId xmlns:a16="http://schemas.microsoft.com/office/drawing/2014/main" xmlns="" id="{6713EF10-AD25-43BF-8DFA-A4060BE40296}"/>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 y="2286000"/>
            <a:ext cx="6120765" cy="3248025"/>
          </a:xfrm>
          <a:prstGeom prst="rect">
            <a:avLst/>
          </a:prstGeom>
          <a:noFill/>
          <a:ln>
            <a:noFill/>
          </a:ln>
        </p:spPr>
      </p:pic>
      <p:pic>
        <p:nvPicPr>
          <p:cNvPr id="12" name="Image 11">
            <a:extLst>
              <a:ext uri="{FF2B5EF4-FFF2-40B4-BE49-F238E27FC236}">
                <a16:creationId xmlns:a16="http://schemas.microsoft.com/office/drawing/2014/main" xmlns="" id="{C9A657C5-F8B8-4AD7-A7D4-E80C224FE338}"/>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7200" y="6248400"/>
            <a:ext cx="6120765" cy="3248025"/>
          </a:xfrm>
          <a:prstGeom prst="rect">
            <a:avLst/>
          </a:prstGeom>
          <a:noFill/>
          <a:ln>
            <a:noFill/>
          </a:ln>
        </p:spPr>
      </p:pic>
    </p:spTree>
    <p:extLst>
      <p:ext uri="{BB962C8B-B14F-4D97-AF65-F5344CB8AC3E}">
        <p14:creationId xmlns:p14="http://schemas.microsoft.com/office/powerpoint/2010/main" val="398185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L’option Notes permet d’afficher un tableau des notes appartient aux étudiants du  groupe sélectionné dans la liste déroulante au dessous :</a:t>
            </a:r>
          </a:p>
        </p:txBody>
      </p:sp>
      <p:pic>
        <p:nvPicPr>
          <p:cNvPr id="9" name="Image 8">
            <a:extLst>
              <a:ext uri="{FF2B5EF4-FFF2-40B4-BE49-F238E27FC236}">
                <a16:creationId xmlns:a16="http://schemas.microsoft.com/office/drawing/2014/main" xmlns="" id="{1C034A30-407B-4C50-8ECD-2701D0D43A37}"/>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2209800"/>
            <a:ext cx="6324600" cy="3657600"/>
          </a:xfrm>
          <a:prstGeom prst="rect">
            <a:avLst/>
          </a:prstGeom>
          <a:noFill/>
          <a:ln>
            <a:noFill/>
          </a:ln>
        </p:spPr>
      </p:pic>
      <p:sp>
        <p:nvSpPr>
          <p:cNvPr id="14" name="Rectangle 13">
            <a:extLst>
              <a:ext uri="{FF2B5EF4-FFF2-40B4-BE49-F238E27FC236}">
                <a16:creationId xmlns:a16="http://schemas.microsoft.com/office/drawing/2014/main" xmlns="" id="{885769F5-EA2F-4638-83B4-1BF0A533D010}"/>
              </a:ext>
            </a:extLst>
          </p:cNvPr>
          <p:cNvSpPr/>
          <p:nvPr/>
        </p:nvSpPr>
        <p:spPr>
          <a:xfrm>
            <a:off x="838200" y="6015335"/>
            <a:ext cx="5562600" cy="461665"/>
          </a:xfrm>
          <a:prstGeom prst="rect">
            <a:avLst/>
          </a:prstGeom>
        </p:spPr>
        <p:txBody>
          <a:bodyPr wrap="square">
            <a:spAutoFit/>
          </a:bodyPr>
          <a:lstStyle/>
          <a:p>
            <a:pPr algn="ctr"/>
            <a:r>
              <a:rPr lang="fr-FR" sz="1200" dirty="0"/>
              <a:t> En terme , on a l’option Contrôle  , cette dernière permet à l’enseignant d’annoncer le contrôle aux étudiants de ses groupes .</a:t>
            </a:r>
          </a:p>
        </p:txBody>
      </p:sp>
      <p:pic>
        <p:nvPicPr>
          <p:cNvPr id="15" name="Image 14">
            <a:extLst>
              <a:ext uri="{FF2B5EF4-FFF2-40B4-BE49-F238E27FC236}">
                <a16:creationId xmlns:a16="http://schemas.microsoft.com/office/drawing/2014/main" xmlns="" id="{F008CF6E-E19F-46CB-9E29-5DA27317055F}"/>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304800" y="6477000"/>
            <a:ext cx="6248400" cy="3190875"/>
          </a:xfrm>
          <a:prstGeom prst="rect">
            <a:avLst/>
          </a:prstGeom>
        </p:spPr>
      </p:pic>
    </p:spTree>
    <p:extLst>
      <p:ext uri="{BB962C8B-B14F-4D97-AF65-F5344CB8AC3E}">
        <p14:creationId xmlns:p14="http://schemas.microsoft.com/office/powerpoint/2010/main" val="352967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 En ce qui concerne l’étudiant , après son authentification bien sûr , il aura aussi la fenêtre Accueil , et Mon Profil également ;</a:t>
            </a:r>
          </a:p>
        </p:txBody>
      </p:sp>
      <p:sp>
        <p:nvSpPr>
          <p:cNvPr id="11" name="Rectangle 10">
            <a:extLst>
              <a:ext uri="{FF2B5EF4-FFF2-40B4-BE49-F238E27FC236}">
                <a16:creationId xmlns:a16="http://schemas.microsoft.com/office/drawing/2014/main" xmlns="" id="{5DFE755C-403A-4B30-A665-D62B64B1F228}"/>
              </a:ext>
            </a:extLst>
          </p:cNvPr>
          <p:cNvSpPr/>
          <p:nvPr/>
        </p:nvSpPr>
        <p:spPr>
          <a:xfrm>
            <a:off x="647700" y="7352437"/>
            <a:ext cx="5562600" cy="1754326"/>
          </a:xfrm>
          <a:prstGeom prst="rect">
            <a:avLst/>
          </a:prstGeom>
        </p:spPr>
        <p:txBody>
          <a:bodyPr wrap="square">
            <a:spAutoFit/>
          </a:bodyPr>
          <a:lstStyle/>
          <a:p>
            <a:pPr algn="just"/>
            <a:r>
              <a:rPr lang="fr-FR" sz="1200" dirty="0"/>
              <a:t>	En effet l’interface d’</a:t>
            </a:r>
            <a:r>
              <a:rPr lang="fr-FR" sz="1200" b="1" u="sng" dirty="0"/>
              <a:t>Accueil </a:t>
            </a:r>
            <a:r>
              <a:rPr lang="fr-FR" sz="1200" dirty="0"/>
              <a:t>chez l’étudiant, affiche les actualités et les « news » annoncé pas l’administration/personnel de l’établissement, cela peut être par exemple une annonce de changement d’emploie du temps ou du programme, ou peut être même d’une fête organisé dans la salle des conférence par exemple …</a:t>
            </a:r>
          </a:p>
          <a:p>
            <a:pPr algn="just"/>
            <a:r>
              <a:rPr lang="fr-FR" sz="1200" dirty="0"/>
              <a:t>	Mais pas que cela, cette fameuse interface permet aussi l’affichage des contrôle/examen annoncé pas le professeur, cependant quand le professeur fera sa réclamation au sein de son interface «  alerter les étudiants d’un control» , cette annonce ne sera affichée spécifiquement et uniquement aux étudiant qui y sont destiné et non pas aux élèves de tous l’établissement.</a:t>
            </a:r>
          </a:p>
        </p:txBody>
      </p:sp>
      <p:sp>
        <p:nvSpPr>
          <p:cNvPr id="12" name="Rectangle 11">
            <a:extLst>
              <a:ext uri="{FF2B5EF4-FFF2-40B4-BE49-F238E27FC236}">
                <a16:creationId xmlns:a16="http://schemas.microsoft.com/office/drawing/2014/main" xmlns="" id="{4D9B1914-5842-40F8-99BB-DF8F695ADFD8}"/>
              </a:ext>
            </a:extLst>
          </p:cNvPr>
          <p:cNvSpPr/>
          <p:nvPr/>
        </p:nvSpPr>
        <p:spPr>
          <a:xfrm>
            <a:off x="838200" y="5918284"/>
            <a:ext cx="5562600" cy="253916"/>
          </a:xfrm>
          <a:prstGeom prst="rect">
            <a:avLst/>
          </a:prstGeom>
        </p:spPr>
        <p:txBody>
          <a:bodyPr wrap="square">
            <a:spAutoFit/>
          </a:bodyPr>
          <a:lstStyle/>
          <a:p>
            <a:pPr algn="ctr"/>
            <a:r>
              <a:rPr lang="fr-FR" sz="1050" dirty="0"/>
              <a:t>Passerelle de communication interne entre le professeur , l’administration et l’étudiant.</a:t>
            </a:r>
          </a:p>
        </p:txBody>
      </p:sp>
      <p:pic>
        <p:nvPicPr>
          <p:cNvPr id="2" name="Imag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60766" y="2531079"/>
            <a:ext cx="6687708" cy="3641121"/>
          </a:xfrm>
          <a:prstGeom prst="rect">
            <a:avLst/>
          </a:prstGeom>
        </p:spPr>
      </p:pic>
    </p:spTree>
    <p:extLst>
      <p:ext uri="{BB962C8B-B14F-4D97-AF65-F5344CB8AC3E}">
        <p14:creationId xmlns:p14="http://schemas.microsoft.com/office/powerpoint/2010/main" val="193672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Le profil de l’étudiant présente également la possibilité de visualiser ses données ainsi la mise à jour de toute informations éligible à cela.</a:t>
            </a:r>
          </a:p>
        </p:txBody>
      </p:sp>
      <p:sp>
        <p:nvSpPr>
          <p:cNvPr id="14" name="Rectangle 13">
            <a:extLst>
              <a:ext uri="{FF2B5EF4-FFF2-40B4-BE49-F238E27FC236}">
                <a16:creationId xmlns:a16="http://schemas.microsoft.com/office/drawing/2014/main" xmlns="" id="{97B0839B-5244-4217-A1E4-5FE8DB1D1EB6}"/>
              </a:ext>
            </a:extLst>
          </p:cNvPr>
          <p:cNvSpPr/>
          <p:nvPr/>
        </p:nvSpPr>
        <p:spPr>
          <a:xfrm>
            <a:off x="530543" y="5415171"/>
            <a:ext cx="6022657" cy="415498"/>
          </a:xfrm>
          <a:prstGeom prst="rect">
            <a:avLst/>
          </a:prstGeom>
        </p:spPr>
        <p:txBody>
          <a:bodyPr wrap="square">
            <a:spAutoFit/>
          </a:bodyPr>
          <a:lstStyle/>
          <a:p>
            <a:r>
              <a:rPr lang="fr-FR" sz="1050" dirty="0"/>
              <a:t>	Par contre, les informations sensibles tel que le redoublement de l’étudiant et son groupe demeurent </a:t>
            </a:r>
            <a:r>
              <a:rPr lang="fr-FR" sz="1050" dirty="0" smtClean="0"/>
              <a:t>non </a:t>
            </a:r>
            <a:r>
              <a:rPr lang="fr-FR" sz="1050" dirty="0" smtClean="0"/>
              <a:t>modifiables</a:t>
            </a:r>
            <a:r>
              <a:rPr lang="fr-FR" sz="1050" dirty="0"/>
              <a:t>, vu d’un coté logique au moment de la conception et l’analyse de l’application.</a:t>
            </a:r>
          </a:p>
        </p:txBody>
      </p:sp>
      <p:sp>
        <p:nvSpPr>
          <p:cNvPr id="3" name="Rectangle 2">
            <a:extLst>
              <a:ext uri="{FF2B5EF4-FFF2-40B4-BE49-F238E27FC236}">
                <a16:creationId xmlns:a16="http://schemas.microsoft.com/office/drawing/2014/main" xmlns="" id="{09364318-61D5-4717-BD72-C08919422034}"/>
              </a:ext>
            </a:extLst>
          </p:cNvPr>
          <p:cNvSpPr/>
          <p:nvPr/>
        </p:nvSpPr>
        <p:spPr>
          <a:xfrm>
            <a:off x="530543" y="6096000"/>
            <a:ext cx="5717857" cy="276999"/>
          </a:xfrm>
          <a:prstGeom prst="rect">
            <a:avLst/>
          </a:prstGeom>
        </p:spPr>
        <p:txBody>
          <a:bodyPr wrap="square">
            <a:spAutoFit/>
          </a:bodyPr>
          <a:lstStyle/>
          <a:p>
            <a:pPr algn="ctr"/>
            <a:r>
              <a:rPr lang="fr-FR" sz="1200" dirty="0"/>
              <a:t>Puis l’option Statistique qui présente un diagramme des notes d’étudiant connecté :</a:t>
            </a:r>
          </a:p>
        </p:txBody>
      </p:sp>
      <p:pic>
        <p:nvPicPr>
          <p:cNvPr id="2" name="Imag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51503" y="2225659"/>
            <a:ext cx="5867394" cy="3101918"/>
          </a:xfrm>
          <a:prstGeom prst="rect">
            <a:avLst/>
          </a:prstGeom>
        </p:spPr>
      </p:pic>
      <p:pic>
        <p:nvPicPr>
          <p:cNvPr id="5" name="Imag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1503" y="6087745"/>
            <a:ext cx="5867394" cy="3468126"/>
          </a:xfrm>
          <a:prstGeom prst="rect">
            <a:avLst/>
          </a:prstGeom>
        </p:spPr>
      </p:pic>
    </p:spTree>
    <p:extLst>
      <p:ext uri="{BB962C8B-B14F-4D97-AF65-F5344CB8AC3E}">
        <p14:creationId xmlns:p14="http://schemas.microsoft.com/office/powerpoint/2010/main" val="254474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646331"/>
          </a:xfrm>
          <a:prstGeom prst="rect">
            <a:avLst/>
          </a:prstGeom>
        </p:spPr>
        <p:txBody>
          <a:bodyPr wrap="square">
            <a:spAutoFit/>
          </a:bodyPr>
          <a:lstStyle/>
          <a:p>
            <a:pPr algn="ctr"/>
            <a:r>
              <a:rPr lang="fr-FR" sz="1200" dirty="0"/>
              <a:t>Et finalement il y’a  l’interface : </a:t>
            </a:r>
            <a:r>
              <a:rPr lang="fr-FR" sz="1200" b="1" u="sng" dirty="0"/>
              <a:t>Mes notes,</a:t>
            </a:r>
            <a:r>
              <a:rPr lang="fr-FR" sz="1200" dirty="0"/>
              <a:t> celle contient une liste déroulante des matières , en choisissant une ; son libellé , le coefficient et l’enseignant s’affichent , aussi les notes des contrôles et la moyenne générale.</a:t>
            </a:r>
          </a:p>
        </p:txBody>
      </p:sp>
      <p:sp>
        <p:nvSpPr>
          <p:cNvPr id="11" name="Rectangle 10">
            <a:extLst>
              <a:ext uri="{FF2B5EF4-FFF2-40B4-BE49-F238E27FC236}">
                <a16:creationId xmlns:a16="http://schemas.microsoft.com/office/drawing/2014/main" xmlns="" id="{D0F18F56-BA31-44EC-8FD2-1E1A39A829CE}"/>
              </a:ext>
            </a:extLst>
          </p:cNvPr>
          <p:cNvSpPr/>
          <p:nvPr/>
        </p:nvSpPr>
        <p:spPr>
          <a:xfrm>
            <a:off x="533400" y="5983069"/>
            <a:ext cx="5562600" cy="646331"/>
          </a:xfrm>
          <a:prstGeom prst="rect">
            <a:avLst/>
          </a:prstGeom>
        </p:spPr>
        <p:txBody>
          <a:bodyPr wrap="square">
            <a:spAutoFit/>
          </a:bodyPr>
          <a:lstStyle/>
          <a:p>
            <a:pPr algn="ctr"/>
            <a:r>
              <a:rPr lang="fr-FR" sz="1200" dirty="0"/>
              <a:t>N.B : Partie du principe que chaque professeur enseigne une seule et unique matière au sein de l’établissement, a un ou plusieurs groupes variant selon leur branche et leur niveau de scolarité.</a:t>
            </a:r>
          </a:p>
        </p:txBody>
      </p:sp>
      <p:sp>
        <p:nvSpPr>
          <p:cNvPr id="12" name="Rectangle 11">
            <a:extLst>
              <a:ext uri="{FF2B5EF4-FFF2-40B4-BE49-F238E27FC236}">
                <a16:creationId xmlns:a16="http://schemas.microsoft.com/office/drawing/2014/main" xmlns="" id="{D0F41228-9C39-4E1B-84A6-2E922836807D}"/>
              </a:ext>
            </a:extLst>
          </p:cNvPr>
          <p:cNvSpPr/>
          <p:nvPr/>
        </p:nvSpPr>
        <p:spPr>
          <a:xfrm>
            <a:off x="685800" y="7162800"/>
            <a:ext cx="5562600" cy="1384995"/>
          </a:xfrm>
          <a:prstGeom prst="rect">
            <a:avLst/>
          </a:prstGeom>
        </p:spPr>
        <p:txBody>
          <a:bodyPr wrap="square">
            <a:spAutoFit/>
          </a:bodyPr>
          <a:lstStyle/>
          <a:p>
            <a:pPr algn="just"/>
            <a:r>
              <a:rPr lang="fr-FR" sz="1200" dirty="0"/>
              <a:t>	Chaque étudiant possède cependant 3 notes différentes l’une de l’autre, pour chaque matière. La moyenne générale de celle-ci et ensuite calculée selon la somme des notes  de tous les contrôles (mentionnées précédemment) ensuite calculé avec la coefficient de la matière.</a:t>
            </a:r>
          </a:p>
          <a:p>
            <a:pPr algn="just"/>
            <a:r>
              <a:rPr lang="fr-FR" sz="1200" dirty="0"/>
              <a:t>	Evidement tous cela est affiché pour l’étudiant afin qu’il reconnaisse ses notes et sa moyenne générale dans la matière souhaité choisit dans la liste déroulante « Matières » dans l’interface </a:t>
            </a:r>
            <a:r>
              <a:rPr lang="fr-FR" sz="1200" b="1" u="sng" dirty="0"/>
              <a:t>Mes notes .</a:t>
            </a:r>
          </a:p>
        </p:txBody>
      </p:sp>
      <p:pic>
        <p:nvPicPr>
          <p:cNvPr id="17" name="Picture 13">
            <a:extLst>
              <a:ext uri="{FF2B5EF4-FFF2-40B4-BE49-F238E27FC236}">
                <a16:creationId xmlns:a16="http://schemas.microsoft.com/office/drawing/2014/main" xmlns="" id="{707D5EF2-0EFB-4800-B91F-164CD0B2973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417075">
            <a:off x="4139206" y="8486397"/>
            <a:ext cx="4239184" cy="2688357"/>
          </a:xfrm>
          <a:prstGeom prst="rect">
            <a:avLst/>
          </a:prstGeom>
        </p:spPr>
      </p:pic>
      <p:pic>
        <p:nvPicPr>
          <p:cNvPr id="2" name="Image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03439" y="2431822"/>
            <a:ext cx="5821161" cy="3271856"/>
          </a:xfrm>
          <a:prstGeom prst="rect">
            <a:avLst/>
          </a:prstGeom>
        </p:spPr>
      </p:pic>
    </p:spTree>
    <p:extLst>
      <p:ext uri="{BB962C8B-B14F-4D97-AF65-F5344CB8AC3E}">
        <p14:creationId xmlns:p14="http://schemas.microsoft.com/office/powerpoint/2010/main" val="14608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77210" y="4231083"/>
            <a:ext cx="73610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6</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464956"/>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Bref</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description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l’experience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passant par la conception &amp;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jusqu’à</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deploiyement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Conclusion</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2785108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471950" y="1175891"/>
            <a:ext cx="191411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Remerciement</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4740057"/>
            <a:ext cx="5562600" cy="3108543"/>
          </a:xfrm>
          <a:prstGeom prst="rect">
            <a:avLst/>
          </a:prstGeom>
        </p:spPr>
        <p:txBody>
          <a:bodyPr wrap="square">
            <a:spAutoFit/>
          </a:bodyPr>
          <a:lstStyle/>
          <a:p>
            <a:pPr algn="ctr"/>
            <a:r>
              <a:rPr lang="fr-FR" sz="1400" dirty="0"/>
              <a:t>De prime abord, on pense que la demande de réalisation d'un projet  est une très bonne chose car cela permet de nous donner un contact entre les études et le monde réel du travail. Partant avec cet état d’esprit, ce projet nous a permis d’acquérir de l'expérience.</a:t>
            </a:r>
          </a:p>
          <a:p>
            <a:pPr algn="ctr"/>
            <a:r>
              <a:rPr lang="fr-FR" sz="1400" dirty="0"/>
              <a:t>  Par exemple,  la gestion du temps est un critère déterminant. Nombreux sont les groupes qui s’y prennent trop tard et notre projet heureusement a échappé à la règle. </a:t>
            </a:r>
          </a:p>
          <a:p>
            <a:pPr algn="ctr"/>
            <a:r>
              <a:rPr lang="fr-FR" sz="1400" dirty="0"/>
              <a:t>  Dans les éléments positifs de notre projet, on voudrait tout d’abord mentionner la cohésion du groupe. Personne n’est resté en retrait, les tâches ont été équitablement réparties non seulement au niveau de la quantité de travail qu’au niveau des compétences de chacun. Le travail en groupe a donc été très fructueux. Bien sûr, nos avis n’ont pas toujours été communs mais des compromis ont été trouvés pour contenter tout le monde</a:t>
            </a:r>
          </a:p>
        </p:txBody>
      </p:sp>
      <p:pic>
        <p:nvPicPr>
          <p:cNvPr id="9" name="Picture 14">
            <a:extLst>
              <a:ext uri="{FF2B5EF4-FFF2-40B4-BE49-F238E27FC236}">
                <a16:creationId xmlns:a16="http://schemas.microsoft.com/office/drawing/2014/main" xmlns="" id="{C18364E7-7ABD-4EA0-B882-0A395A0DC4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5706151" y="894637"/>
            <a:ext cx="2713925" cy="1935934"/>
          </a:xfrm>
          <a:prstGeom prst="rect">
            <a:avLst/>
          </a:prstGeom>
        </p:spPr>
      </p:pic>
      <p:pic>
        <p:nvPicPr>
          <p:cNvPr id="14" name="Picture 13">
            <a:extLst>
              <a:ext uri="{FF2B5EF4-FFF2-40B4-BE49-F238E27FC236}">
                <a16:creationId xmlns:a16="http://schemas.microsoft.com/office/drawing/2014/main" xmlns="" id="{3122D622-7262-464A-B6D7-EE1F18F920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636334">
            <a:off x="-1753287" y="7984617"/>
            <a:ext cx="4239184" cy="2688357"/>
          </a:xfrm>
          <a:prstGeom prst="rect">
            <a:avLst/>
          </a:prstGeom>
        </p:spPr>
      </p:pic>
      <p:sp>
        <p:nvSpPr>
          <p:cNvPr id="8" name="Rectangle 7">
            <a:extLst>
              <a:ext uri="{FF2B5EF4-FFF2-40B4-BE49-F238E27FC236}">
                <a16:creationId xmlns:a16="http://schemas.microsoft.com/office/drawing/2014/main" xmlns="" id="{F1612767-C7D7-409A-8275-A0A47F0F270B}"/>
              </a:ext>
            </a:extLst>
          </p:cNvPr>
          <p:cNvSpPr/>
          <p:nvPr/>
        </p:nvSpPr>
        <p:spPr>
          <a:xfrm>
            <a:off x="929660" y="1699965"/>
            <a:ext cx="4990587" cy="1798313"/>
          </a:xfrm>
          <a:prstGeom prst="rect">
            <a:avLst/>
          </a:prstGeom>
        </p:spPr>
        <p:txBody>
          <a:bodyPr wrap="square">
            <a:spAutoFit/>
          </a:bodyPr>
          <a:lstStyle/>
          <a:p>
            <a:pPr indent="449580"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Avant de conclure, nous tenons à remercier toutes les personnes qui ont contribué au succès de notre projet et qui nous ont aidés lors de la rédaction de ce rapport.</a:t>
            </a:r>
            <a:endParaRPr lang="fr-FR" sz="1400" dirty="0">
              <a:latin typeface="Calibri (Corps)"/>
              <a:ea typeface="Calibri" panose="020F0502020204030204" pitchFamily="34" charset="0"/>
              <a:cs typeface="Arial" panose="020B0604020202020204" pitchFamily="34" charset="0"/>
            </a:endParaRPr>
          </a:p>
          <a:p>
            <a:pPr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           On remercie Mr. Saad BOUKHROUF qui nous a encadré et accordé de son temps tout au long de la réalisation du projet afin de nous donner toutes les informations nécessaires pour arriver à notre but et améliorer nos compétences.</a:t>
            </a:r>
            <a:endParaRPr lang="fr-FR" sz="1400" dirty="0">
              <a:effectLst/>
              <a:latin typeface="Calibri (Corps)"/>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xmlns="" id="{53C54FB5-31B8-4038-AB9A-2A8FDC1B3879}"/>
              </a:ext>
            </a:extLst>
          </p:cNvPr>
          <p:cNvSpPr txBox="1"/>
          <p:nvPr/>
        </p:nvSpPr>
        <p:spPr>
          <a:xfrm>
            <a:off x="2686944" y="4223891"/>
            <a:ext cx="1484124"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Conclusion</a:t>
            </a:r>
          </a:p>
        </p:txBody>
      </p:sp>
    </p:spTree>
    <p:extLst>
      <p:ext uri="{BB962C8B-B14F-4D97-AF65-F5344CB8AC3E}">
        <p14:creationId xmlns:p14="http://schemas.microsoft.com/office/powerpoint/2010/main" val="257568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983008" y="4231083"/>
            <a:ext cx="524504"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1</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402107" y="4977950"/>
            <a:ext cx="3227293" cy="518347"/>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présente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motif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l’atmosphére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qui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régne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autour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concept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fin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d’année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sera bel et bien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mentionné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pour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nature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82014" y="4421354"/>
            <a:ext cx="2444515" cy="475836"/>
          </a:xfrm>
          <a:prstGeom prst="rect">
            <a:avLst/>
          </a:prstGeom>
          <a:noFill/>
        </p:spPr>
        <p:txBody>
          <a:bodyPr wrap="none" rtlCol="0">
            <a:spAutoFit/>
          </a:bodyPr>
          <a:lstStyle/>
          <a:p>
            <a:r>
              <a:rPr lang="en-US" sz="2492" b="1" spc="156" dirty="0">
                <a:solidFill>
                  <a:schemeClr val="accent1"/>
                </a:solidFill>
                <a:latin typeface="Montserrat Bold"/>
                <a:ea typeface="Nunito Bold" charset="0"/>
                <a:cs typeface="Nunito Bold" charset="0"/>
              </a:rPr>
              <a:t>Introduction</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023538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El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5319338" cy="433324"/>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C’est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grande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éxperience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nous </a:t>
            </a:r>
            <a:r>
              <a:rPr lang="fr-FR"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demeurons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sérieuse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bonne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Full-Stack</a:t>
            </a:r>
          </a:p>
        </p:txBody>
      </p:sp>
      <p:sp>
        <p:nvSpPr>
          <p:cNvPr id="16" name="TextBox 15"/>
          <p:cNvSpPr txBox="1"/>
          <p:nvPr/>
        </p:nvSpPr>
        <p:spPr>
          <a:xfrm>
            <a:off x="700462" y="3649829"/>
            <a:ext cx="2480359"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Notre </a:t>
            </a:r>
            <a:r>
              <a:rPr lang="en-US" sz="2423" b="1" spc="78" dirty="0" err="1">
                <a:solidFill>
                  <a:schemeClr val="tx2"/>
                </a:solidFill>
                <a:latin typeface="Montserrat Bold"/>
                <a:ea typeface="Nunito Bold" charset="0"/>
                <a:cs typeface="Nunito Bold" charset="0"/>
              </a:rPr>
              <a:t>équipe</a:t>
            </a:r>
            <a:r>
              <a:rPr lang="en-US" sz="2423" b="1" spc="78" dirty="0">
                <a:solidFill>
                  <a:schemeClr val="tx2"/>
                </a:solidFill>
                <a:latin typeface="Montserrat Bold"/>
                <a:ea typeface="Nunito Bold" charset="0"/>
                <a:cs typeface="Nunito Bold" charset="0"/>
              </a:rPr>
              <a:t> </a:t>
            </a:r>
          </a:p>
        </p:txBody>
      </p:sp>
      <p:sp>
        <p:nvSpPr>
          <p:cNvPr id="8" name="TextBox 7">
            <a:extLst>
              <a:ext uri="{FF2B5EF4-FFF2-40B4-BE49-F238E27FC236}">
                <a16:creationId xmlns:a16="http://schemas.microsoft.com/office/drawing/2014/main" xmlns=""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xmlns=""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7">
            <a:extLst>
              <a:ext uri="{FF2B5EF4-FFF2-40B4-BE49-F238E27FC236}">
                <a16:creationId xmlns:a16="http://schemas.microsoft.com/office/drawing/2014/main" xmlns="" id="{B16B2DB8-EB53-404C-8EB5-EB3903CD54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7150368">
            <a:off x="-1922067" y="118197"/>
            <a:ext cx="4239184" cy="1856818"/>
          </a:xfrm>
          <a:prstGeom prst="rect">
            <a:avLst/>
          </a:prstGeom>
        </p:spPr>
      </p:pic>
    </p:spTree>
    <p:extLst>
      <p:ext uri="{BB962C8B-B14F-4D97-AF65-F5344CB8AC3E}">
        <p14:creationId xmlns:p14="http://schemas.microsoft.com/office/powerpoint/2010/main" val="2580098665"/>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6789641"/>
            <a:ext cx="2368790" cy="289118"/>
          </a:xfrm>
          <a:prstGeom prst="rect">
            <a:avLst/>
          </a:prstGeom>
          <a:noFill/>
        </p:spPr>
        <p:txBody>
          <a:bodyPr wrap="none" rtlCol="0">
            <a:spAutoFit/>
          </a:bodyPr>
          <a:lstStyle/>
          <a:p>
            <a:pPr algn="ctr">
              <a:lnSpc>
                <a:spcPts val="1523"/>
              </a:lnSpc>
            </a:pPr>
            <a:r>
              <a:rPr lang="fr-FR" sz="1600" b="1" dirty="0">
                <a:hlinkClick r:id="rId2">
                  <a:extLst>
                    <a:ext uri="{A12FA001-AC4F-418D-AE19-62706E023703}">
                      <ahyp:hlinkClr xmlns:ahyp="http://schemas.microsoft.com/office/drawing/2018/hyperlinkcolor" xmlns="" val="tx"/>
                    </a:ext>
                  </a:extLst>
                </a:hlinkClick>
              </a:rPr>
              <a:t>GitHub</a:t>
            </a:r>
            <a:r>
              <a:rPr lang="fr-FR" sz="1600" b="1" dirty="0">
                <a:solidFill>
                  <a:srgbClr val="0563C1"/>
                </a:solidFill>
                <a:hlinkClick r:id="rId2">
                  <a:extLst>
                    <a:ext uri="{A12FA001-AC4F-418D-AE19-62706E023703}">
                      <ahyp:hlinkClr xmlns:ahyp="http://schemas.microsoft.com/office/drawing/2018/hyperlinkcolor" xmlns="" val="tx"/>
                    </a:ext>
                  </a:extLst>
                </a:hlinkClick>
              </a:rPr>
              <a:t>.com/</a:t>
            </a:r>
            <a:r>
              <a:rPr lang="fr-FR" sz="1600" b="1" dirty="0" err="1">
                <a:solidFill>
                  <a:srgbClr val="0563C1"/>
                </a:solidFill>
                <a:hlinkClick r:id="rId2">
                  <a:extLst>
                    <a:ext uri="{A12FA001-AC4F-418D-AE19-62706E023703}">
                      <ahyp:hlinkClr xmlns:ahyp="http://schemas.microsoft.com/office/drawing/2018/hyperlinkcolor" xmlns="" val="tx"/>
                    </a:ext>
                  </a:extLst>
                </a:hlinkClick>
              </a:rPr>
              <a:t>AppScolarite</a:t>
            </a:r>
            <a:endParaRPr lang="en-US" sz="1600"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2667740" y="3886200"/>
            <a:ext cx="1523174"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Merci !</a:t>
            </a:r>
          </a:p>
        </p:txBody>
      </p:sp>
      <p:pic>
        <p:nvPicPr>
          <p:cNvPr id="6" name="Image 5" descr="GitHub — Wikipédia">
            <a:extLst>
              <a:ext uri="{FF2B5EF4-FFF2-40B4-BE49-F238E27FC236}">
                <a16:creationId xmlns:a16="http://schemas.microsoft.com/office/drawing/2014/main" xmlns="" id="{B1A4B383-D0C1-4C1D-9953-68922E5052CB}"/>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553199"/>
            <a:ext cx="609600" cy="567889"/>
          </a:xfrm>
          <a:prstGeom prst="rect">
            <a:avLst/>
          </a:prstGeom>
          <a:noFill/>
          <a:ln>
            <a:noFill/>
          </a:ln>
        </p:spPr>
      </p:pic>
      <p:pic>
        <p:nvPicPr>
          <p:cNvPr id="7" name="Picture 7">
            <a:extLst>
              <a:ext uri="{FF2B5EF4-FFF2-40B4-BE49-F238E27FC236}">
                <a16:creationId xmlns:a16="http://schemas.microsoft.com/office/drawing/2014/main" xmlns="" id="{3A9C1E13-55AA-4B99-B53F-7E136844F0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4419599"/>
            <a:ext cx="4543984" cy="1923571"/>
          </a:xfrm>
          <a:prstGeom prst="rect">
            <a:avLst/>
          </a:prstGeom>
        </p:spPr>
      </p:pic>
      <p:sp>
        <p:nvSpPr>
          <p:cNvPr id="8" name="TextBox 35">
            <a:extLst>
              <a:ext uri="{FF2B5EF4-FFF2-40B4-BE49-F238E27FC236}">
                <a16:creationId xmlns:a16="http://schemas.microsoft.com/office/drawing/2014/main" xmlns="" id="{BAF9D2CC-7A68-4CA6-9959-B2BA71129C68}"/>
              </a:ext>
            </a:extLst>
          </p:cNvPr>
          <p:cNvSpPr txBox="1"/>
          <p:nvPr/>
        </p:nvSpPr>
        <p:spPr>
          <a:xfrm>
            <a:off x="1600200" y="5050451"/>
            <a:ext cx="3274503" cy="1029769"/>
          </a:xfrm>
          <a:prstGeom prst="rect">
            <a:avLst/>
          </a:prstGeom>
          <a:noFill/>
        </p:spPr>
        <p:txBody>
          <a:bodyPr wrap="square" rtlCol="0">
            <a:spAutoFit/>
          </a:bodyPr>
          <a:lstStyle/>
          <a:p>
            <a:pPr algn="r"/>
            <a:r>
              <a:rPr lang="fr-FR" sz="1523" b="1" dirty="0">
                <a:solidFill>
                  <a:schemeClr val="bg1"/>
                </a:solidFill>
                <a:latin typeface="Montserrat Bold"/>
                <a:ea typeface="Nunito Bold" charset="0"/>
                <a:cs typeface="Nunito Bold" charset="0"/>
              </a:rPr>
              <a:t>Pour les questions ou pour plus de détails n’hésitez pas de nous contacter ou visiter notre repository </a:t>
            </a:r>
            <a:r>
              <a:rPr lang="fr-FR" sz="1523" b="1" dirty="0" err="1">
                <a:solidFill>
                  <a:schemeClr val="bg1"/>
                </a:solidFill>
                <a:latin typeface="Montserrat Bold"/>
                <a:ea typeface="Nunito Bold" charset="0"/>
                <a:cs typeface="Nunito Bold" charset="0"/>
              </a:rPr>
              <a:t>github</a:t>
            </a:r>
            <a:r>
              <a:rPr lang="fr-FR" sz="1523" b="1" dirty="0">
                <a:solidFill>
                  <a:schemeClr val="bg1"/>
                </a:solidFill>
                <a:latin typeface="Montserrat Bold"/>
                <a:ea typeface="Nunito Bold" charset="0"/>
                <a:cs typeface="Nunito Bold" charset="0"/>
              </a:rPr>
              <a:t>.</a:t>
            </a:r>
          </a:p>
        </p:txBody>
      </p:sp>
      <p:sp>
        <p:nvSpPr>
          <p:cNvPr id="10" name="TextBox 1">
            <a:extLst>
              <a:ext uri="{FF2B5EF4-FFF2-40B4-BE49-F238E27FC236}">
                <a16:creationId xmlns:a16="http://schemas.microsoft.com/office/drawing/2014/main" xmlns="" id="{3BBBA8E0-3A78-4E74-A302-FA29A5D053FF}"/>
              </a:ext>
            </a:extLst>
          </p:cNvPr>
          <p:cNvSpPr txBox="1"/>
          <p:nvPr/>
        </p:nvSpPr>
        <p:spPr>
          <a:xfrm>
            <a:off x="2794513" y="4537405"/>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4207107386"/>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2322" y="3962400"/>
            <a:ext cx="5278889" cy="433324"/>
          </a:xfrm>
          <a:prstGeom prst="rect">
            <a:avLst/>
          </a:prstGeom>
          <a:noFill/>
        </p:spPr>
        <p:txBody>
          <a:bodyPr wrap="square" rtlCol="0">
            <a:spAutoFit/>
          </a:bodyPr>
          <a:lstStyle/>
          <a:p>
            <a:pPr algn="ct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Visualisation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descriptive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succée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afin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réaliser</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p:cNvSpPr txBox="1"/>
          <p:nvPr/>
        </p:nvSpPr>
        <p:spPr>
          <a:xfrm>
            <a:off x="1143000" y="5037317"/>
            <a:ext cx="4508776" cy="669414"/>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Documentation :</a:t>
            </a:r>
          </a:p>
          <a:p>
            <a:pPr marL="285750" indent="-285750" algn="ctr">
              <a:lnSpc>
                <a:spcPts val="1523"/>
              </a:lnSpc>
              <a:buFont typeface="Wingdings" panose="05000000000000000000" pitchFamily="2" charset="2"/>
              <a:buChar char="ü"/>
            </a:pPr>
            <a:r>
              <a:rPr lang="en-US" sz="970" spc="78" dirty="0">
                <a:solidFill>
                  <a:schemeClr val="tx2"/>
                </a:solidFill>
                <a:latin typeface="Lato Light" panose="020F0502020204030203"/>
                <a:ea typeface="Nunito Bold" charset="0"/>
                <a:cs typeface="Nunito Bold" charset="0"/>
              </a:rPr>
              <a:t>Interfaces de </a:t>
            </a:r>
            <a:r>
              <a:rPr lang="en-US" sz="970" spc="78" dirty="0" err="1">
                <a:solidFill>
                  <a:schemeClr val="tx2"/>
                </a:solidFill>
                <a:latin typeface="Lato Light" panose="020F0502020204030203"/>
                <a:ea typeface="Nunito Bold" charset="0"/>
                <a:cs typeface="Nunito Bold" charset="0"/>
              </a:rPr>
              <a:t>l’application</a:t>
            </a:r>
            <a:r>
              <a:rPr lang="en-US" sz="970" spc="78" dirty="0">
                <a:solidFill>
                  <a:schemeClr val="tx2"/>
                </a:solidFill>
                <a:latin typeface="Lato Light" panose="020F0502020204030203"/>
                <a:ea typeface="Nunito Bold" charset="0"/>
                <a:cs typeface="Nunito Bold" charset="0"/>
              </a:rPr>
              <a:t>.</a:t>
            </a:r>
          </a:p>
          <a:p>
            <a:pPr marL="285750" indent="-285750" algn="ctr">
              <a:lnSpc>
                <a:spcPts val="1523"/>
              </a:lnSpc>
              <a:buFont typeface="Wingdings" panose="05000000000000000000" pitchFamily="2" charset="2"/>
              <a:buChar char="ü"/>
            </a:pPr>
            <a:r>
              <a:rPr lang="en-US" sz="970" spc="78" dirty="0" err="1">
                <a:solidFill>
                  <a:schemeClr val="tx2"/>
                </a:solidFill>
                <a:latin typeface="Lato Light" panose="020F0502020204030203"/>
                <a:ea typeface="Nunito Bold" charset="0"/>
                <a:cs typeface="Nunito Bold" charset="0"/>
              </a:rPr>
              <a:t>Diagrammes</a:t>
            </a:r>
            <a:r>
              <a:rPr lang="en-US" sz="970" spc="78" dirty="0">
                <a:solidFill>
                  <a:schemeClr val="tx2"/>
                </a:solidFill>
                <a:latin typeface="Lato Light" panose="020F0502020204030203"/>
                <a:ea typeface="Nunito Bold" charset="0"/>
                <a:cs typeface="Nunito Bold" charset="0"/>
              </a:rPr>
              <a:t> </a:t>
            </a:r>
            <a:r>
              <a:rPr lang="en-US" sz="970" spc="78" dirty="0" err="1">
                <a:solidFill>
                  <a:schemeClr val="tx2"/>
                </a:solidFill>
                <a:latin typeface="Lato Light" panose="020F0502020204030203"/>
                <a:ea typeface="Nunito Bold" charset="0"/>
                <a:cs typeface="Nunito Bold" charset="0"/>
              </a:rPr>
              <a:t>conceptuel</a:t>
            </a:r>
            <a:r>
              <a:rPr lang="en-US" sz="970" spc="78" dirty="0">
                <a:solidFill>
                  <a:schemeClr val="tx2"/>
                </a:solidFill>
                <a:latin typeface="Lato Light" panose="020F0502020204030203"/>
                <a:ea typeface="Nunito Bold" charset="0"/>
                <a:cs typeface="Nunito Bold" charset="0"/>
              </a:rPr>
              <a:t> </a:t>
            </a:r>
            <a:r>
              <a:rPr lang="en-US" sz="970" spc="78" dirty="0" err="1">
                <a:solidFill>
                  <a:schemeClr val="tx2"/>
                </a:solidFill>
                <a:latin typeface="Lato Light" panose="020F0502020204030203"/>
                <a:ea typeface="Nunito Bold" charset="0"/>
                <a:cs typeface="Nunito Bold" charset="0"/>
              </a:rPr>
              <a:t>d’analyse</a:t>
            </a:r>
            <a:r>
              <a:rPr lang="en-US" sz="970" spc="78" dirty="0">
                <a:solidFill>
                  <a:schemeClr val="tx2"/>
                </a:solidFill>
                <a:latin typeface="Lato Light" panose="020F0502020204030203"/>
                <a:ea typeface="Nunito Bold" charset="0"/>
                <a:cs typeface="Nunito Bold" charset="0"/>
              </a:rPr>
              <a:t>.</a:t>
            </a:r>
          </a:p>
        </p:txBody>
      </p:sp>
      <p:sp>
        <p:nvSpPr>
          <p:cNvPr id="18" name="TextBox 17"/>
          <p:cNvSpPr txBox="1"/>
          <p:nvPr/>
        </p:nvSpPr>
        <p:spPr>
          <a:xfrm>
            <a:off x="2438400" y="3580732"/>
            <a:ext cx="1954510"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Rapport de </a:t>
            </a:r>
            <a:r>
              <a:rPr lang="en-US" sz="1385" b="1" spc="78" dirty="0" err="1">
                <a:solidFill>
                  <a:schemeClr val="tx2"/>
                </a:solidFill>
                <a:latin typeface="Montserrat Bold"/>
                <a:ea typeface="Nunito Bold" charset="0"/>
                <a:cs typeface="Nunito Bold" charset="0"/>
              </a:rPr>
              <a:t>projet</a:t>
            </a:r>
            <a:endParaRPr lang="en-US" sz="1385" b="1" spc="78" dirty="0">
              <a:solidFill>
                <a:schemeClr val="tx2"/>
              </a:solidFill>
              <a:latin typeface="Montserrat Bold"/>
              <a:ea typeface="Nunito Bold" charset="0"/>
              <a:cs typeface="Nunito Bold" charset="0"/>
            </a:endParaRPr>
          </a:p>
        </p:txBody>
      </p:sp>
      <p:sp>
        <p:nvSpPr>
          <p:cNvPr id="14" name="TextBox 9">
            <a:extLst>
              <a:ext uri="{FF2B5EF4-FFF2-40B4-BE49-F238E27FC236}">
                <a16:creationId xmlns:a16="http://schemas.microsoft.com/office/drawing/2014/main" xmlns="" id="{E9161053-88CA-4B98-8C47-0EF28598917A}"/>
              </a:ext>
            </a:extLst>
          </p:cNvPr>
          <p:cNvSpPr txBox="1"/>
          <p:nvPr/>
        </p:nvSpPr>
        <p:spPr>
          <a:xfrm>
            <a:off x="533400" y="823511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xmlns="" id="{46CC46D2-9C8A-4DE8-8103-2FA5AF588582}"/>
              </a:ext>
            </a:extLst>
          </p:cNvPr>
          <p:cNvSpPr/>
          <p:nvPr/>
        </p:nvSpPr>
        <p:spPr>
          <a:xfrm>
            <a:off x="454979" y="83186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xmlns="" id="{395F5BAB-B557-447C-B576-D3D6C6DB25F8}"/>
              </a:ext>
            </a:extLst>
          </p:cNvPr>
          <p:cNvSpPr txBox="1"/>
          <p:nvPr/>
        </p:nvSpPr>
        <p:spPr>
          <a:xfrm>
            <a:off x="533400" y="8469222"/>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xmlns="" id="{626561C8-345C-4A5C-A778-4860915093DD}"/>
              </a:ext>
            </a:extLst>
          </p:cNvPr>
          <p:cNvSpPr/>
          <p:nvPr/>
        </p:nvSpPr>
        <p:spPr>
          <a:xfrm>
            <a:off x="454979" y="85527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TextBox 9">
            <a:extLst>
              <a:ext uri="{FF2B5EF4-FFF2-40B4-BE49-F238E27FC236}">
                <a16:creationId xmlns:a16="http://schemas.microsoft.com/office/drawing/2014/main" xmlns="" id="{D214DFE8-4C24-420B-8D5C-36D2182E9DDC}"/>
              </a:ext>
            </a:extLst>
          </p:cNvPr>
          <p:cNvSpPr txBox="1"/>
          <p:nvPr/>
        </p:nvSpPr>
        <p:spPr>
          <a:xfrm>
            <a:off x="533400" y="795260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20" name="Shape 2916">
            <a:extLst>
              <a:ext uri="{FF2B5EF4-FFF2-40B4-BE49-F238E27FC236}">
                <a16:creationId xmlns:a16="http://schemas.microsoft.com/office/drawing/2014/main" xmlns="" id="{D1444C6C-77DC-4246-8B2E-E7B3F09D6223}"/>
              </a:ext>
            </a:extLst>
          </p:cNvPr>
          <p:cNvSpPr/>
          <p:nvPr/>
        </p:nvSpPr>
        <p:spPr>
          <a:xfrm>
            <a:off x="454979" y="803611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21" name="Picture 13">
            <a:extLst>
              <a:ext uri="{FF2B5EF4-FFF2-40B4-BE49-F238E27FC236}">
                <a16:creationId xmlns:a16="http://schemas.microsoft.com/office/drawing/2014/main" xmlns="" id="{976C07A1-2219-4CA3-BD62-78993896B2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4177847">
            <a:off x="4425224" y="-282767"/>
            <a:ext cx="4239184" cy="2688357"/>
          </a:xfrm>
          <a:prstGeom prst="rect">
            <a:avLst/>
          </a:prstGeom>
        </p:spPr>
      </p:pic>
    </p:spTree>
    <p:extLst>
      <p:ext uri="{BB962C8B-B14F-4D97-AF65-F5344CB8AC3E}">
        <p14:creationId xmlns:p14="http://schemas.microsoft.com/office/powerpoint/2010/main" val="1066851132"/>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01786" y="1258704"/>
            <a:ext cx="165442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Introduction</a:t>
            </a:r>
          </a:p>
        </p:txBody>
      </p:sp>
      <p:sp>
        <p:nvSpPr>
          <p:cNvPr id="4" name="ZoneTexte 3">
            <a:extLst>
              <a:ext uri="{FF2B5EF4-FFF2-40B4-BE49-F238E27FC236}">
                <a16:creationId xmlns:a16="http://schemas.microsoft.com/office/drawing/2014/main" xmlns="" id="{3FCC1BF7-46E4-4E61-A8FB-62AEA97F5563}"/>
              </a:ext>
            </a:extLst>
          </p:cNvPr>
          <p:cNvSpPr txBox="1"/>
          <p:nvPr/>
        </p:nvSpPr>
        <p:spPr>
          <a:xfrm>
            <a:off x="762000" y="2667000"/>
            <a:ext cx="5562600" cy="5816977"/>
          </a:xfrm>
          <a:prstGeom prst="rect">
            <a:avLst/>
          </a:prstGeom>
          <a:noFill/>
        </p:spPr>
        <p:txBody>
          <a:bodyPr wrap="square" rtlCol="0">
            <a:spAutoFit/>
          </a:bodyPr>
          <a:lstStyle/>
          <a:p>
            <a:pPr algn="ctr"/>
            <a:r>
              <a:rPr lang="fr-FR" sz="1200" dirty="0"/>
              <a:t> L'enseignement est une pratique, mise en œuvre par un enseignant, visant à transmettre des compétences (savoir, savoir-faire et savoir-être) à un élève, un étudiant ou tout autre public dans le cadre d'une institution éducative. Cette notion se distingue de l'apprentissage qui renvoie lui à l'activité de l'élève qui s'approprie ces connaissances.</a:t>
            </a:r>
          </a:p>
          <a:p>
            <a:pPr algn="ctr"/>
            <a:r>
              <a:rPr lang="fr-FR" sz="1200" dirty="0"/>
              <a:t>L'</a:t>
            </a:r>
            <a:r>
              <a:rPr lang="fr-FR" sz="1200" i="1" dirty="0"/>
              <a:t>enseignement</a:t>
            </a:r>
            <a:r>
              <a:rPr lang="fr-FR" sz="1200" dirty="0"/>
              <a:t> ne doit pas non plus être confondu avec l'</a:t>
            </a:r>
            <a:r>
              <a:rPr lang="fr-FR" sz="1200" i="1" dirty="0"/>
              <a:t>éducation</a:t>
            </a:r>
            <a:r>
              <a:rPr lang="fr-FR" sz="1200" dirty="0"/>
              <a:t>: ce dernier terme beaucoup plus général, correspond à la formation globale d'une personne, à divers niveaux (au niveau religieux, moral, social, technique, scientifique, médical, etc.). Néanmoins, l'enseignement contribue à cette formation et constitue donc une composante de l'éducation.</a:t>
            </a:r>
          </a:p>
          <a:p>
            <a:pPr algn="ctr"/>
            <a:r>
              <a:rPr lang="fr-FR" sz="1200" dirty="0"/>
              <a:t>L’enseignement n’est pas toujours lié aux écoles de l’Etat ou privés, on peut ajouter également les auto-formations qui se résument dans le fait que l’étudiant qui initie à la recherche de l’information et l’apprend lui-même à travers les bouquins ou les forums sur internet, de surcroit ; les centres des formations qui se popularisent de plus en plus, ces derniers sont inclus dans le secteur privé où ils proposent des formations d’une durée donnée en un module spécifié ou technologie selon le domaine et le besoin .</a:t>
            </a:r>
          </a:p>
          <a:p>
            <a:pPr algn="ctr"/>
            <a:r>
              <a:rPr lang="fr-FR" sz="1200" dirty="0"/>
              <a:t>     Les nouvelles technologies de l'information et de la communication (N.T.I.C.) influent directement sur les deux missions fondamentales de l'école que sont la transmission du savoir et la socialisation des jeunes. Plus de trente ans après les premières expériences d'introduction de l'ordinateur dans la formation, nous commençons seulement à percevoir concrètement les modifications qu'elles induisent dans le quotidien du système scolaire, dans ses lieux, ses temps et ses enseignements.</a:t>
            </a:r>
          </a:p>
          <a:p>
            <a:pPr algn="ctr"/>
            <a:r>
              <a:rPr lang="fr-FR" sz="1200" dirty="0"/>
              <a:t>     Les transformations du système éducatif sous l'effet des N.T.I.C. peuvent être analysées de deux points de vue. Le premier est relatif à la nécessité, voire à l'obligation, de faire évoluer les contenus et les compétences à enseigner. Le second réside dans l'intérêt éventuel que ces nouveaux outils peuvent apporter à la pédagogie.</a:t>
            </a:r>
          </a:p>
          <a:p>
            <a:pPr algn="ctr"/>
            <a:r>
              <a:rPr lang="fr-FR" sz="1200" dirty="0"/>
              <a:t>    A vrai dire, les établissements privés ont tous adoptés l’usage de la technologie que ça soit en enseignement ou  à l’administration ; citons des applications web ou bureau de la gestion des notes, des étudiants ou de la scolarité généralement.</a:t>
            </a:r>
            <a:r>
              <a:rPr lang="fr-FR" sz="1200" b="1" dirty="0"/>
              <a:t>  </a:t>
            </a:r>
            <a:endParaRPr lang="fr-FR" sz="1200" dirty="0"/>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31027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0836" y="4231083"/>
            <a:ext cx="70884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2</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566646" y="5076346"/>
            <a:ext cx="3227293" cy="624851"/>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Les buts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plus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précisément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 buts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l’application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solutions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offert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vis à vis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domaine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scolarité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problèmes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contraintes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rencontrés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qui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rendent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solution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telle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nôtre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application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GestApp</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indispensable.</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36804" y="3814099"/>
            <a:ext cx="2886979" cy="1242841"/>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Présentation et objectifs du projet.</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1047709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586557" y="1258704"/>
            <a:ext cx="1684885"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Présentation</a:t>
            </a:r>
            <a:endParaRPr lang="en-US" sz="1662" b="1" spc="78" dirty="0">
              <a:solidFill>
                <a:schemeClr val="bg1"/>
              </a:solidFill>
              <a:latin typeface="Montserrat Bold"/>
              <a:ea typeface="Nunito Bold" charset="0"/>
              <a:cs typeface="Nunito Bold" charset="0"/>
            </a:endParaRPr>
          </a:p>
        </p:txBody>
      </p:sp>
      <p:sp>
        <p:nvSpPr>
          <p:cNvPr id="4" name="ZoneTexte 3">
            <a:extLst>
              <a:ext uri="{FF2B5EF4-FFF2-40B4-BE49-F238E27FC236}">
                <a16:creationId xmlns:a16="http://schemas.microsoft.com/office/drawing/2014/main" xmlns="" id="{3FCC1BF7-46E4-4E61-A8FB-62AEA97F5563}"/>
              </a:ext>
            </a:extLst>
          </p:cNvPr>
          <p:cNvSpPr txBox="1"/>
          <p:nvPr/>
        </p:nvSpPr>
        <p:spPr>
          <a:xfrm>
            <a:off x="495300" y="2438400"/>
            <a:ext cx="6210300" cy="4801314"/>
          </a:xfrm>
          <a:prstGeom prst="rect">
            <a:avLst/>
          </a:prstGeom>
          <a:noFill/>
        </p:spPr>
        <p:txBody>
          <a:bodyPr wrap="square" rtlCol="0">
            <a:spAutoFit/>
          </a:bodyPr>
          <a:lstStyle/>
          <a:p>
            <a:r>
              <a:rPr lang="fr-FR" dirty="0"/>
              <a:t>	Nôtre projet de fin d’année est un projet qui se résume dans une application bureau qui sert à gérer la scolarité ; elle a trois utilisateurs qui peuvent se connecter avec , citons ; </a:t>
            </a:r>
            <a:r>
              <a:rPr lang="fr-FR" i="1" u="sng" dirty="0"/>
              <a:t>le personnel d’administration </a:t>
            </a:r>
            <a:r>
              <a:rPr lang="fr-FR" dirty="0"/>
              <a:t>qui a la tâche de gestion des professeurs en modifiant leurs données , </a:t>
            </a:r>
            <a:r>
              <a:rPr lang="fr-FR" i="1" u="sng" dirty="0"/>
              <a:t>l’enseignant</a:t>
            </a:r>
            <a:r>
              <a:rPr lang="fr-FR" dirty="0"/>
              <a:t> qui a pour but de  lancer les contrôles aux étudiants et gérer leurs notes ; ces derniers sont aussi des utilisateurs qui peuvent juste consulter leurs notes et les statistiques des matières étudiées . </a:t>
            </a:r>
          </a:p>
          <a:p>
            <a:r>
              <a:rPr lang="fr-FR" dirty="0"/>
              <a:t>   </a:t>
            </a:r>
          </a:p>
          <a:p>
            <a:r>
              <a:rPr lang="fr-FR" dirty="0"/>
              <a:t>	Les trois utilisateurs ont tous l’option PROFIL qui les permet d’afficher leurs données et les  modifier .</a:t>
            </a:r>
          </a:p>
          <a:p>
            <a:r>
              <a:rPr lang="fr-FR" dirty="0"/>
              <a:t> 	L’objectif de cet application est de faciliter la gestion de scolarité et permettre l’accès facile aux données que ça soit pour le personnel d’administration , l’enseignant ou même l’étudiant .</a:t>
            </a:r>
          </a:p>
          <a:p>
            <a:endParaRPr lang="fr-FR" dirty="0"/>
          </a:p>
          <a:p>
            <a:r>
              <a:rPr lang="fr-FR" dirty="0"/>
              <a:t>De surcroît , elle contient des options telles les statistiques , profile , et actualités qui donne une touche spécial au projet . </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39904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3</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836851"/>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décisions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choix</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d’outils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pris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moment de la conception.</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Choix Techniques</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653724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0">
            <a:extLst>
              <a:ext uri="{FF2B5EF4-FFF2-40B4-BE49-F238E27FC236}">
                <a16:creationId xmlns:a16="http://schemas.microsoft.com/office/drawing/2014/main" xmlns="" id="{A7DCA2DC-0EAF-4654-8F83-03603E6D44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4813120" y="6397725"/>
            <a:ext cx="1590755" cy="1590753"/>
          </a:xfrm>
          <a:prstGeom prst="rect">
            <a:avLst/>
          </a:prstGeom>
        </p:spPr>
      </p:pic>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xmlns="" id="{F13AE262-37F6-4403-826F-5BA38E362B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59336" y="3109318"/>
            <a:ext cx="1386314" cy="1358589"/>
          </a:xfrm>
          <a:prstGeom prst="rect">
            <a:avLst/>
          </a:prstGeom>
        </p:spPr>
      </p:pic>
      <p:pic>
        <p:nvPicPr>
          <p:cNvPr id="7" name="Image 6" descr="Logo.">
            <a:extLst>
              <a:ext uri="{FF2B5EF4-FFF2-40B4-BE49-F238E27FC236}">
                <a16:creationId xmlns:a16="http://schemas.microsoft.com/office/drawing/2014/main" xmlns="" id="{62C0746C-0B81-4345-85BB-EA6E4D175396}"/>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1003" y="3247240"/>
            <a:ext cx="587375" cy="910459"/>
          </a:xfrm>
          <a:prstGeom prst="rect">
            <a:avLst/>
          </a:prstGeom>
          <a:noFill/>
          <a:ln>
            <a:noFill/>
          </a:ln>
        </p:spPr>
      </p:pic>
      <p:sp>
        <p:nvSpPr>
          <p:cNvPr id="2" name="ZoneTexte 1">
            <a:extLst>
              <a:ext uri="{FF2B5EF4-FFF2-40B4-BE49-F238E27FC236}">
                <a16:creationId xmlns:a16="http://schemas.microsoft.com/office/drawing/2014/main" xmlns="" id="{C9EAF035-4A5E-42E7-A852-AC283F7071E6}"/>
              </a:ext>
            </a:extLst>
          </p:cNvPr>
          <p:cNvSpPr txBox="1"/>
          <p:nvPr/>
        </p:nvSpPr>
        <p:spPr>
          <a:xfrm>
            <a:off x="1745245" y="2898100"/>
            <a:ext cx="4186947" cy="2893100"/>
          </a:xfrm>
          <a:prstGeom prst="rect">
            <a:avLst/>
          </a:prstGeom>
          <a:noFill/>
        </p:spPr>
        <p:txBody>
          <a:bodyPr wrap="square" rtlCol="0">
            <a:spAutoFit/>
          </a:bodyPr>
          <a:lstStyle/>
          <a:p>
            <a:pPr algn="just"/>
            <a:r>
              <a:rPr lang="fr-FR" sz="1400" dirty="0"/>
              <a:t>	</a:t>
            </a:r>
            <a:r>
              <a:rPr lang="fr-FR" sz="1400" b="1" i="1" u="sng" dirty="0"/>
              <a:t>Java</a:t>
            </a:r>
            <a:r>
              <a:rPr lang="fr-FR" sz="1400" dirty="0"/>
              <a:t> est un langage de programmation orienté objet créé par James Gosling et Patrick </a:t>
            </a:r>
            <a:r>
              <a:rPr lang="fr-FR" sz="1400" dirty="0" err="1"/>
              <a:t>Naughton</a:t>
            </a:r>
            <a:r>
              <a:rPr lang="fr-FR" sz="1400" dirty="0"/>
              <a:t>, employés de Sun Microsystems, avec le soutien de Bill Joy (cofondateur de Sun Microsystems en 1982), présenté officiellement le 23 mai 1995 au </a:t>
            </a:r>
            <a:r>
              <a:rPr lang="fr-FR" sz="1400" dirty="0" err="1"/>
              <a:t>SunWorld</a:t>
            </a:r>
            <a:r>
              <a:rPr lang="fr-FR" sz="1400" dirty="0"/>
              <a:t>.</a:t>
            </a:r>
          </a:p>
          <a:p>
            <a:pPr algn="just"/>
            <a:r>
              <a:rPr lang="fr-FR" sz="1400" dirty="0"/>
              <a:t>La société Sun a été ensuite rachetée en 2009 par la société Oracle qui détient et maintient désormais Java.</a:t>
            </a:r>
          </a:p>
          <a:p>
            <a:pPr algn="just"/>
            <a:r>
              <a:rPr lang="fr-FR" sz="1400" dirty="0"/>
              <a:t>Une particularité de Java est que les logiciels écrits dans ce langage sont compilés vers une représentation binaire intermédiaire qui peut être exécutée dans une machine virtuelle Java (JVM) en faisant abstraction du système d'exploitation . </a:t>
            </a:r>
          </a:p>
          <a:p>
            <a:pPr algn="just"/>
            <a:endParaRPr lang="fr-FR" sz="1400" dirty="0"/>
          </a:p>
        </p:txBody>
      </p:sp>
      <p:pic>
        <p:nvPicPr>
          <p:cNvPr id="19" name="Image 18">
            <a:extLst>
              <a:ext uri="{FF2B5EF4-FFF2-40B4-BE49-F238E27FC236}">
                <a16:creationId xmlns:a16="http://schemas.microsoft.com/office/drawing/2014/main" xmlns="" id="{1BE44558-D495-49F1-84ED-42BFB53E1D5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116214" y="6710247"/>
            <a:ext cx="1254121" cy="869758"/>
          </a:xfrm>
          <a:prstGeom prst="rect">
            <a:avLst/>
          </a:prstGeom>
        </p:spPr>
      </p:pic>
      <p:sp>
        <p:nvSpPr>
          <p:cNvPr id="20" name="ZoneTexte 19">
            <a:extLst>
              <a:ext uri="{FF2B5EF4-FFF2-40B4-BE49-F238E27FC236}">
                <a16:creationId xmlns:a16="http://schemas.microsoft.com/office/drawing/2014/main" xmlns="" id="{07130462-149B-4354-A7C5-BD0EB7E608EA}"/>
              </a:ext>
            </a:extLst>
          </p:cNvPr>
          <p:cNvSpPr txBox="1"/>
          <p:nvPr/>
        </p:nvSpPr>
        <p:spPr>
          <a:xfrm>
            <a:off x="671079" y="5885815"/>
            <a:ext cx="4186947" cy="2893100"/>
          </a:xfrm>
          <a:prstGeom prst="rect">
            <a:avLst/>
          </a:prstGeom>
          <a:noFill/>
        </p:spPr>
        <p:txBody>
          <a:bodyPr wrap="square" rtlCol="0">
            <a:spAutoFit/>
          </a:bodyPr>
          <a:lstStyle/>
          <a:p>
            <a:pPr algn="just"/>
            <a:r>
              <a:rPr lang="fr-FR" sz="1400" dirty="0"/>
              <a:t>	</a:t>
            </a:r>
            <a:r>
              <a:rPr lang="fr-FR" sz="1400" b="1" i="1" u="sng" dirty="0" err="1"/>
              <a:t>Transact</a:t>
            </a:r>
            <a:r>
              <a:rPr lang="fr-FR" sz="1400" b="1" i="1" u="sng" dirty="0"/>
              <a:t>-SQL (T-SQL) </a:t>
            </a:r>
            <a:r>
              <a:rPr lang="fr-FR" sz="1400" dirty="0"/>
              <a:t>est une extension propriétaire de Sybase et Microsoft au langage SQL. </a:t>
            </a:r>
            <a:r>
              <a:rPr lang="fr-FR" sz="1400" dirty="0" err="1"/>
              <a:t>Transact</a:t>
            </a:r>
            <a:r>
              <a:rPr lang="fr-FR" sz="1400" dirty="0"/>
              <a:t>-SQL a été développé à l'origine par la société Sybase, dès les premières versions de son moteur de base de données du même nom. De manière similaire au PL/SQL d'Oracle, </a:t>
            </a:r>
            <a:r>
              <a:rPr lang="fr-FR" sz="1400" dirty="0" err="1"/>
              <a:t>Transact</a:t>
            </a:r>
            <a:r>
              <a:rPr lang="fr-FR" sz="1400" dirty="0"/>
              <a:t>-SQL fournissait le moyen d'étendre les fonctionnalités de base du SGBD, via des programmes appelés "procédures stockées". Le code source comme compilé, est en effet stocké dans la base de données, par opposition aux programmes écrits en langage de programmation classique, dont le code source d'une part, le code compilé d'autre part, sont stockés dans des fichiers du système de fichiers. </a:t>
            </a:r>
          </a:p>
        </p:txBody>
      </p:sp>
      <p:sp>
        <p:nvSpPr>
          <p:cNvPr id="21" name="TextBox 22">
            <a:extLst>
              <a:ext uri="{FF2B5EF4-FFF2-40B4-BE49-F238E27FC236}">
                <a16:creationId xmlns:a16="http://schemas.microsoft.com/office/drawing/2014/main" xmlns="" id="{3639414E-C116-4E21-A362-28C0FC063590}"/>
              </a:ext>
            </a:extLst>
          </p:cNvPr>
          <p:cNvSpPr txBox="1"/>
          <p:nvPr/>
        </p:nvSpPr>
        <p:spPr>
          <a:xfrm>
            <a:off x="1075617" y="2094302"/>
            <a:ext cx="3953583"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langages</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programmation</a:t>
            </a:r>
            <a:endParaRPr lang="en-US" sz="1600" b="1" u="sng" spc="113" dirty="0">
              <a:solidFill>
                <a:schemeClr val="tx2"/>
              </a:solidFill>
              <a:latin typeface="Montserrat Bold"/>
              <a:ea typeface="Nunito Bold" charset="0"/>
              <a:cs typeface="Nunito Bold" charset="0"/>
            </a:endParaRPr>
          </a:p>
        </p:txBody>
      </p:sp>
      <p:pic>
        <p:nvPicPr>
          <p:cNvPr id="23" name="Image 22">
            <a:extLst>
              <a:ext uri="{FF2B5EF4-FFF2-40B4-BE49-F238E27FC236}">
                <a16:creationId xmlns:a16="http://schemas.microsoft.com/office/drawing/2014/main" xmlns="" id="{B0F9B174-4CC9-484A-AAC5-8003C62E0990}"/>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21" y="2075221"/>
            <a:ext cx="363179" cy="363179"/>
          </a:xfrm>
          <a:prstGeom prst="rect">
            <a:avLst/>
          </a:prstGeom>
        </p:spPr>
      </p:pic>
    </p:spTree>
    <p:extLst>
      <p:ext uri="{BB962C8B-B14F-4D97-AF65-F5344CB8AC3E}">
        <p14:creationId xmlns:p14="http://schemas.microsoft.com/office/powerpoint/2010/main" val="2465813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1745245" y="2667000"/>
            <a:ext cx="4518759" cy="2462213"/>
          </a:xfrm>
          <a:prstGeom prst="rect">
            <a:avLst/>
          </a:prstGeom>
          <a:noFill/>
        </p:spPr>
        <p:txBody>
          <a:bodyPr wrap="square" rtlCol="0">
            <a:spAutoFit/>
          </a:bodyPr>
          <a:lstStyle/>
          <a:p>
            <a:pPr algn="just"/>
            <a:r>
              <a:rPr lang="fr-FR" sz="1400" dirty="0"/>
              <a:t>	</a:t>
            </a:r>
            <a:r>
              <a:rPr lang="fr-FR" sz="1400" b="1" i="1" u="sng" dirty="0"/>
              <a:t>FXML</a:t>
            </a:r>
            <a:r>
              <a:rPr lang="fr-FR" sz="1400" dirty="0"/>
              <a:t> est un format de données textuelles, dérivé du format XML, qui permet de décrire     une interface utilisateur pour des applications conçus avec JavaFX1.</a:t>
            </a:r>
          </a:p>
          <a:p>
            <a:pPr algn="just"/>
            <a:r>
              <a:rPr lang="fr-FR" sz="1400" dirty="0"/>
              <a:t>Il s'agit d'une alternative à la conception d'interfaces réalisés par l'écriture de lignes de codes, en découplant l'interface graphique du code source qui le contrôle.</a:t>
            </a:r>
          </a:p>
          <a:p>
            <a:pPr algn="just"/>
            <a:r>
              <a:rPr lang="fr-FR" sz="1400" dirty="0"/>
              <a:t>Cette technologie a été intégrée dans </a:t>
            </a:r>
            <a:r>
              <a:rPr lang="fr-FR" sz="1400" dirty="0" err="1"/>
              <a:t>JavaFX</a:t>
            </a:r>
            <a:r>
              <a:rPr lang="fr-FR" sz="1400" dirty="0"/>
              <a:t> à partir de sa version 2.0, pour remplacer </a:t>
            </a:r>
            <a:r>
              <a:rPr lang="fr-FR" sz="1400" dirty="0" err="1"/>
              <a:t>JavaFX</a:t>
            </a:r>
            <a:r>
              <a:rPr lang="fr-FR" sz="1400" dirty="0"/>
              <a:t> Script2.</a:t>
            </a:r>
          </a:p>
          <a:p>
            <a:pPr algn="just"/>
            <a:r>
              <a:rPr lang="fr-FR" sz="1400" dirty="0"/>
              <a:t>Pour faciliter la manipulation de ce format de données, le logiciel </a:t>
            </a:r>
            <a:r>
              <a:rPr lang="fr-FR" sz="1400" dirty="0" err="1"/>
              <a:t>Scene</a:t>
            </a:r>
            <a:r>
              <a:rPr lang="fr-FR" sz="1400" dirty="0"/>
              <a:t> Builder a été développé par Oracle, permettant ainsi de décrire rapidement des interfaces</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1752600" y="5943600"/>
            <a:ext cx="4518759" cy="3754874"/>
          </a:xfrm>
          <a:prstGeom prst="rect">
            <a:avLst/>
          </a:prstGeom>
          <a:noFill/>
        </p:spPr>
        <p:txBody>
          <a:bodyPr wrap="square" rtlCol="0">
            <a:spAutoFit/>
          </a:bodyPr>
          <a:lstStyle/>
          <a:p>
            <a:r>
              <a:rPr lang="fr-FR" sz="1400" dirty="0"/>
              <a:t>	</a:t>
            </a:r>
            <a:r>
              <a:rPr lang="fr-FR" sz="1400" b="1" i="1" u="sng" dirty="0" err="1"/>
              <a:t>JavaFX</a:t>
            </a:r>
            <a:r>
              <a:rPr lang="fr-FR" sz="1400" dirty="0"/>
              <a:t> est un </a:t>
            </a:r>
            <a:r>
              <a:rPr lang="fr-FR" sz="1400" dirty="0" err="1"/>
              <a:t>framework</a:t>
            </a:r>
            <a:r>
              <a:rPr lang="fr-FR" sz="1400" dirty="0"/>
              <a:t> et une bibliothèque d'interface utilisateur issue du projet </a:t>
            </a:r>
            <a:r>
              <a:rPr lang="fr-FR" sz="1400" dirty="0" err="1"/>
              <a:t>OpenJFX</a:t>
            </a:r>
            <a:r>
              <a:rPr lang="fr-FR" sz="1400" dirty="0"/>
              <a:t>, qui permet aux développeurs Java de créer une interface graphique pour des applications de bureau, des applications internet riches et des applications smartphones et tablettes tactiles.</a:t>
            </a:r>
          </a:p>
          <a:p>
            <a:r>
              <a:rPr lang="fr-FR" sz="1400" dirty="0"/>
              <a:t>Créé à l'origine par Sun </a:t>
            </a:r>
            <a:r>
              <a:rPr lang="fr-FR" sz="1400" dirty="0" err="1"/>
              <a:t>MicroSystems</a:t>
            </a:r>
            <a:r>
              <a:rPr lang="fr-FR" sz="1400" dirty="0"/>
              <a:t>, puis développé par Oracle après son rachat et ce, jusqu'à la version 11 du JDK, c'est depuis lors à la communauté </a:t>
            </a:r>
            <a:r>
              <a:rPr lang="fr-FR" sz="1400" dirty="0" err="1"/>
              <a:t>OpenJFX</a:t>
            </a:r>
            <a:r>
              <a:rPr lang="fr-FR" sz="1400" dirty="0"/>
              <a:t> que revient la poursuite de son développement.</a:t>
            </a:r>
          </a:p>
          <a:p>
            <a:r>
              <a:rPr lang="fr-FR" sz="1400" dirty="0"/>
              <a:t>Cette bibliothèque a été conçue pour remplacer Swing et AWT, qui ont été développés à partir de la fin des années 90, pour pallier les défauts de ces derniers et fournir de nouvelles fonctionnalités (dont le support des écrans tactiles).</a:t>
            </a:r>
          </a:p>
          <a:p>
            <a:r>
              <a:rPr lang="fr-FR" sz="1400" dirty="0"/>
              <a:t>Le cycle de sortie d'une nouvelle version de </a:t>
            </a:r>
            <a:r>
              <a:rPr lang="fr-FR" sz="1400" dirty="0" err="1"/>
              <a:t>JavaFX</a:t>
            </a:r>
            <a:r>
              <a:rPr lang="fr-FR" sz="1400" dirty="0"/>
              <a:t> correspond à celui de Java, soit tous les 6 mois.</a:t>
            </a:r>
          </a:p>
        </p:txBody>
      </p:sp>
      <p:sp>
        <p:nvSpPr>
          <p:cNvPr id="14" name="TextBox 22">
            <a:extLst>
              <a:ext uri="{FF2B5EF4-FFF2-40B4-BE49-F238E27FC236}">
                <a16:creationId xmlns:a16="http://schemas.microsoft.com/office/drawing/2014/main" xmlns="" id="{DBB44305-68DF-44E3-8A3E-310BDE0CE9DB}"/>
              </a:ext>
            </a:extLst>
          </p:cNvPr>
          <p:cNvSpPr txBox="1"/>
          <p:nvPr/>
        </p:nvSpPr>
        <p:spPr>
          <a:xfrm>
            <a:off x="1075617" y="5370902"/>
            <a:ext cx="3437288"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cadriciels</a:t>
            </a:r>
            <a:r>
              <a:rPr lang="en-US" sz="1600" b="1" u="sng" spc="113" dirty="0">
                <a:solidFill>
                  <a:schemeClr val="tx2"/>
                </a:solidFill>
                <a:latin typeface="Montserrat Bold"/>
                <a:ea typeface="Nunito Bold" charset="0"/>
                <a:cs typeface="Nunito Bold" charset="0"/>
              </a:rPr>
              <a:t> (Frameworks)</a:t>
            </a:r>
          </a:p>
        </p:txBody>
      </p:sp>
      <p:pic>
        <p:nvPicPr>
          <p:cNvPr id="15" name="Image 14">
            <a:extLst>
              <a:ext uri="{FF2B5EF4-FFF2-40B4-BE49-F238E27FC236}">
                <a16:creationId xmlns:a16="http://schemas.microsoft.com/office/drawing/2014/main" xmlns="" id="{E41EC201-61DD-4BC8-A113-4E58C94D27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3621" y="5351821"/>
            <a:ext cx="363179" cy="363179"/>
          </a:xfrm>
          <a:prstGeom prst="rect">
            <a:avLst/>
          </a:prstGeom>
        </p:spPr>
      </p:pic>
      <p:pic>
        <p:nvPicPr>
          <p:cNvPr id="17" name="Picture 21">
            <a:extLst>
              <a:ext uri="{FF2B5EF4-FFF2-40B4-BE49-F238E27FC236}">
                <a16:creationId xmlns:a16="http://schemas.microsoft.com/office/drawing/2014/main" xmlns="" id="{AA86179B-490A-4929-8B6F-F0A793C87E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00617" y="6502684"/>
            <a:ext cx="1516333" cy="1486008"/>
          </a:xfrm>
          <a:prstGeom prst="rect">
            <a:avLst/>
          </a:prstGeom>
        </p:spPr>
      </p:pic>
      <p:pic>
        <p:nvPicPr>
          <p:cNvPr id="8" name="Image 7">
            <a:extLst>
              <a:ext uri="{FF2B5EF4-FFF2-40B4-BE49-F238E27FC236}">
                <a16:creationId xmlns:a16="http://schemas.microsoft.com/office/drawing/2014/main" xmlns="" id="{41BFFD48-35A4-49BC-9DD6-94B78519B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 y="6488073"/>
            <a:ext cx="1342857" cy="1009524"/>
          </a:xfrm>
          <a:prstGeom prst="rect">
            <a:avLst/>
          </a:prstGeom>
        </p:spPr>
      </p:pic>
      <p:pic>
        <p:nvPicPr>
          <p:cNvPr id="23" name="Picture 20">
            <a:extLst>
              <a:ext uri="{FF2B5EF4-FFF2-40B4-BE49-F238E27FC236}">
                <a16:creationId xmlns:a16="http://schemas.microsoft.com/office/drawing/2014/main" xmlns="" id="{6DC962EE-87E9-4AC5-9BF6-000F71D1F4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1798921">
            <a:off x="385944" y="2600424"/>
            <a:ext cx="1320015" cy="1291517"/>
          </a:xfrm>
          <a:prstGeom prst="rect">
            <a:avLst/>
          </a:prstGeom>
        </p:spPr>
      </p:pic>
      <p:pic>
        <p:nvPicPr>
          <p:cNvPr id="4" name="Image 3">
            <a:extLst>
              <a:ext uri="{FF2B5EF4-FFF2-40B4-BE49-F238E27FC236}">
                <a16:creationId xmlns:a16="http://schemas.microsoft.com/office/drawing/2014/main" xmlns="" id="{A3D8C9CB-13AF-4CF1-9457-0AEB4907F3E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3996" y="2831072"/>
            <a:ext cx="785854" cy="785854"/>
          </a:xfrm>
          <a:prstGeom prst="rect">
            <a:avLst/>
          </a:prstGeom>
        </p:spPr>
      </p:pic>
    </p:spTree>
    <p:extLst>
      <p:ext uri="{BB962C8B-B14F-4D97-AF65-F5344CB8AC3E}">
        <p14:creationId xmlns:p14="http://schemas.microsoft.com/office/powerpoint/2010/main" val="28606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fault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30470</TotalTime>
  <Words>1054</Words>
  <Application>Microsoft Office PowerPoint</Application>
  <PresentationFormat>Format A4 (210 x 297 mm)</PresentationFormat>
  <Paragraphs>160</Paragraphs>
  <Slides>32</Slides>
  <Notes>7</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32</vt:i4>
      </vt:variant>
    </vt:vector>
  </HeadingPairs>
  <TitlesOfParts>
    <vt:vector size="45" baseType="lpstr">
      <vt:lpstr>Arial</vt:lpstr>
      <vt:lpstr>Calibri</vt:lpstr>
      <vt:lpstr>Calibri (Corps)</vt:lpstr>
      <vt:lpstr>Calibri Light</vt:lpstr>
      <vt:lpstr>Gill Sans</vt:lpstr>
      <vt:lpstr>Lato</vt:lpstr>
      <vt:lpstr>Lato Light</vt:lpstr>
      <vt:lpstr>Montserrat</vt:lpstr>
      <vt:lpstr>Montserrat Bold</vt:lpstr>
      <vt:lpstr>Nunito Black</vt:lpstr>
      <vt:lpstr>Nunito Bold</vt:lpstr>
      <vt:lpstr>Wingdings</vt:lpstr>
      <vt:lpstr>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Utilisateur Windows</cp:lastModifiedBy>
  <cp:revision>6250</cp:revision>
  <dcterms:created xsi:type="dcterms:W3CDTF">2014-11-12T21:47:38Z</dcterms:created>
  <dcterms:modified xsi:type="dcterms:W3CDTF">2020-07-13T23:47:46Z</dcterms:modified>
  <cp:category/>
</cp:coreProperties>
</file>